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9" r:id="rId4"/>
  </p:sldMasterIdLst>
  <p:notesMasterIdLst>
    <p:notesMasterId r:id="rId31"/>
  </p:notesMasterIdLst>
  <p:sldIdLst>
    <p:sldId id="2307" r:id="rId5"/>
    <p:sldId id="2327" r:id="rId6"/>
    <p:sldId id="2335" r:id="rId7"/>
    <p:sldId id="2328" r:id="rId8"/>
    <p:sldId id="2331" r:id="rId9"/>
    <p:sldId id="2330" r:id="rId10"/>
    <p:sldId id="2332" r:id="rId11"/>
    <p:sldId id="2333" r:id="rId12"/>
    <p:sldId id="2334" r:id="rId13"/>
    <p:sldId id="2317" r:id="rId14"/>
    <p:sldId id="2308" r:id="rId15"/>
    <p:sldId id="2326" r:id="rId16"/>
    <p:sldId id="2309" r:id="rId17"/>
    <p:sldId id="2324" r:id="rId18"/>
    <p:sldId id="2310" r:id="rId19"/>
    <p:sldId id="2323" r:id="rId20"/>
    <p:sldId id="2311" r:id="rId21"/>
    <p:sldId id="2313" r:id="rId22"/>
    <p:sldId id="2320" r:id="rId23"/>
    <p:sldId id="2312" r:id="rId24"/>
    <p:sldId id="2319" r:id="rId25"/>
    <p:sldId id="2321" r:id="rId26"/>
    <p:sldId id="2322" r:id="rId27"/>
    <p:sldId id="2314" r:id="rId28"/>
    <p:sldId id="2315" r:id="rId29"/>
    <p:sldId id="231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123" d="100"/>
          <a:sy n="123" d="100"/>
        </p:scale>
        <p:origin x="90"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8181FE-18BC-4A55-959C-AED215CF6036}" type="datetimeFigureOut">
              <a:rPr lang="en-US" smtClean="0"/>
              <a:t>5/12/2019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624E40-6070-4E05-9072-387B8D53534D}" type="slidenum">
              <a:rPr lang="en-US" smtClean="0"/>
              <a:t>‹#›</a:t>
            </a:fld>
            <a:endParaRPr lang="en-US"/>
          </a:p>
        </p:txBody>
      </p:sp>
    </p:spTree>
    <p:extLst>
      <p:ext uri="{BB962C8B-B14F-4D97-AF65-F5344CB8AC3E}">
        <p14:creationId xmlns:p14="http://schemas.microsoft.com/office/powerpoint/2010/main" val="4257098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79A94A-E98F-4695-B284-F6B99E947A78}"/>
              </a:ext>
            </a:extLst>
          </p:cNvPr>
          <p:cNvSpPr>
            <a:spLocks noGrp="1"/>
          </p:cNvSpPr>
          <p:nvPr>
            <p:ph sz="quarter" idx="10"/>
          </p:nvPr>
        </p:nvSpPr>
        <p:spPr>
          <a:xfrm>
            <a:off x="10780713" y="5784850"/>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20625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0E632-2C98-466D-9D91-7E1F5CAADE6A}"/>
              </a:ext>
            </a:extLst>
          </p:cNvPr>
          <p:cNvSpPr>
            <a:spLocks noChangeArrowheads="1"/>
          </p:cNvSpPr>
          <p:nvPr userDrawn="1"/>
        </p:nvSpPr>
        <p:spPr bwMode="auto">
          <a:xfrm rot="10800000">
            <a:off x="3694669" y="-2"/>
            <a:ext cx="8497329" cy="939116"/>
          </a:xfrm>
          <a:prstGeom prst="rect">
            <a:avLst/>
          </a:prstGeom>
          <a:gradFill rotWithShape="1">
            <a:gsLst>
              <a:gs pos="0">
                <a:srgbClr val="CC9900"/>
              </a:gs>
              <a:gs pos="100000">
                <a:srgbClr val="FFFFFF"/>
              </a:gs>
            </a:gsLst>
            <a:lin ang="600000" scaled="0"/>
          </a:gradFill>
          <a:ln>
            <a:noFill/>
          </a:ln>
          <a:extLs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buFontTx/>
              <a:buNone/>
            </a:pPr>
            <a:endParaRPr lang="en-US" altLang="en-US" sz="2400" dirty="0">
              <a:solidFill>
                <a:srgbClr val="EC9E25"/>
              </a:solidFill>
            </a:endParaRPr>
          </a:p>
        </p:txBody>
      </p:sp>
      <p:sp>
        <p:nvSpPr>
          <p:cNvPr id="10" name="TextBox 9">
            <a:extLst>
              <a:ext uri="{FF2B5EF4-FFF2-40B4-BE49-F238E27FC236}">
                <a16:creationId xmlns:a16="http://schemas.microsoft.com/office/drawing/2014/main" id="{A2ED7E0E-FCDE-4100-8724-DFBC72602C93}"/>
              </a:ext>
            </a:extLst>
          </p:cNvPr>
          <p:cNvSpPr txBox="1"/>
          <p:nvPr userDrawn="1"/>
        </p:nvSpPr>
        <p:spPr>
          <a:xfrm>
            <a:off x="210862" y="176466"/>
            <a:ext cx="3582662" cy="623248"/>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ALL AFFILIATES MEETING </a:t>
            </a:r>
          </a:p>
          <a:p>
            <a:r>
              <a:rPr lang="en-US" sz="1450" dirty="0">
                <a:latin typeface="Arial" panose="020B0604020202020204" pitchFamily="34" charset="0"/>
                <a:cs typeface="Arial" panose="020B0604020202020204" pitchFamily="34" charset="0"/>
              </a:rPr>
              <a:t>MAY 15-16 – NATIONAL HARBOR, MD</a:t>
            </a:r>
          </a:p>
        </p:txBody>
      </p:sp>
      <p:sp>
        <p:nvSpPr>
          <p:cNvPr id="5" name="Rectangle 4">
            <a:extLst>
              <a:ext uri="{FF2B5EF4-FFF2-40B4-BE49-F238E27FC236}">
                <a16:creationId xmlns:a16="http://schemas.microsoft.com/office/drawing/2014/main" id="{099E24D1-FAF4-4DBC-8D0E-03D2A1464591}"/>
              </a:ext>
            </a:extLst>
          </p:cNvPr>
          <p:cNvSpPr/>
          <p:nvPr userDrawn="1"/>
        </p:nvSpPr>
        <p:spPr>
          <a:xfrm>
            <a:off x="210862" y="6404535"/>
            <a:ext cx="7297895" cy="276999"/>
          </a:xfrm>
          <a:prstGeom prst="rect">
            <a:avLst/>
          </a:prstGeom>
        </p:spPr>
        <p:txBody>
          <a:bodyPr wrap="none">
            <a:spAutoFit/>
          </a:bodyPr>
          <a:lstStyle/>
          <a:p>
            <a:pPr algn="just">
              <a:spcBef>
                <a:spcPct val="0"/>
              </a:spcBef>
              <a:buFontTx/>
              <a:buNone/>
            </a:pPr>
            <a:r>
              <a:rPr lang="en-US" altLang="en-US" sz="1800" baseline="30000" dirty="0">
                <a:latin typeface="Arial" pitchFamily="34" charset="0"/>
                <a:cs typeface="Arial" pitchFamily="34" charset="0"/>
              </a:rPr>
              <a:t>CAREER DIRECTIONS FOR STUDENTS IN ARCHITECTURE, CONSTRUCTION AND ENGINEERING</a:t>
            </a:r>
          </a:p>
        </p:txBody>
      </p:sp>
      <p:pic>
        <p:nvPicPr>
          <p:cNvPr id="6" name="Picture 5">
            <a:extLst>
              <a:ext uri="{FF2B5EF4-FFF2-40B4-BE49-F238E27FC236}">
                <a16:creationId xmlns:a16="http://schemas.microsoft.com/office/drawing/2014/main" id="{B966CCD8-98C1-4ABA-AC5D-3BA4975CFB5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505507" y="5024677"/>
            <a:ext cx="2475631" cy="1656857"/>
          </a:xfrm>
          <a:prstGeom prst="rect">
            <a:avLst/>
          </a:prstGeom>
        </p:spPr>
      </p:pic>
    </p:spTree>
    <p:extLst>
      <p:ext uri="{BB962C8B-B14F-4D97-AF65-F5344CB8AC3E}">
        <p14:creationId xmlns:p14="http://schemas.microsoft.com/office/powerpoint/2010/main" val="1766605858"/>
      </p:ext>
    </p:extLst>
  </p:cSld>
  <p:clrMap bg1="lt1" tx1="dk1" bg2="lt2" tx2="dk2" accent1="accent1" accent2="accent2" accent3="accent3" accent4="accent4" accent5="accent5" accent6="accent6" hlink="hlink" folHlink="folHlink"/>
  <p:sldLayoutIdLst>
    <p:sldLayoutId id="21474838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4.jp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jp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61.jpg"/></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9" name="TextBox 8">
            <a:extLst>
              <a:ext uri="{FF2B5EF4-FFF2-40B4-BE49-F238E27FC236}">
                <a16:creationId xmlns:a16="http://schemas.microsoft.com/office/drawing/2014/main" id="{5009F3D5-88E8-4D51-947C-55B09C79046C}"/>
              </a:ext>
            </a:extLst>
          </p:cNvPr>
          <p:cNvSpPr txBox="1"/>
          <p:nvPr/>
        </p:nvSpPr>
        <p:spPr>
          <a:xfrm>
            <a:off x="6582076" y="1337311"/>
            <a:ext cx="5393699" cy="830997"/>
          </a:xfrm>
          <a:prstGeom prst="rect">
            <a:avLst/>
          </a:prstGeom>
          <a:noFill/>
        </p:spPr>
        <p:txBody>
          <a:bodyPr wrap="square" rtlCol="0">
            <a:spAutoFit/>
          </a:bodyPr>
          <a:lstStyle/>
          <a:p>
            <a:pPr algn="r"/>
            <a:r>
              <a:rPr lang="en-US" sz="2400" dirty="0" smtClean="0"/>
              <a:t>ACE Mentor of Central Florida</a:t>
            </a:r>
          </a:p>
          <a:p>
            <a:pPr algn="r"/>
            <a:r>
              <a:rPr lang="en-US" sz="2400" dirty="0" smtClean="0"/>
              <a:t>Greater Orlando Area </a:t>
            </a:r>
            <a:endParaRPr lang="en-US" sz="2400" dirty="0"/>
          </a:p>
        </p:txBody>
      </p:sp>
      <p:pic>
        <p:nvPicPr>
          <p:cNvPr id="5" name="Picture 4">
            <a:extLst>
              <a:ext uri="{FF2B5EF4-FFF2-40B4-BE49-F238E27FC236}">
                <a16:creationId xmlns:a16="http://schemas.microsoft.com/office/drawing/2014/main" id="{994005DC-CA08-42BC-AC84-70D2507498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568" b="6922"/>
          <a:stretch/>
        </p:blipFill>
        <p:spPr>
          <a:xfrm>
            <a:off x="85100" y="1337311"/>
            <a:ext cx="7958992" cy="3727342"/>
          </a:xfrm>
          <a:prstGeom prst="rect">
            <a:avLst/>
          </a:prstGeom>
        </p:spPr>
      </p:pic>
      <p:sp>
        <p:nvSpPr>
          <p:cNvPr id="6" name="TextBox 5">
            <a:extLst>
              <a:ext uri="{FF2B5EF4-FFF2-40B4-BE49-F238E27FC236}">
                <a16:creationId xmlns:a16="http://schemas.microsoft.com/office/drawing/2014/main" id="{5009F3D5-88E8-4D51-947C-55B09C79046C}"/>
              </a:ext>
            </a:extLst>
          </p:cNvPr>
          <p:cNvSpPr txBox="1"/>
          <p:nvPr/>
        </p:nvSpPr>
        <p:spPr>
          <a:xfrm>
            <a:off x="6582075" y="2560650"/>
            <a:ext cx="5393699" cy="830997"/>
          </a:xfrm>
          <a:prstGeom prst="rect">
            <a:avLst/>
          </a:prstGeom>
          <a:noFill/>
        </p:spPr>
        <p:txBody>
          <a:bodyPr wrap="square" rtlCol="0">
            <a:spAutoFit/>
          </a:bodyPr>
          <a:lstStyle/>
          <a:p>
            <a:pPr algn="r"/>
            <a:r>
              <a:rPr lang="en-US" sz="2400" dirty="0" smtClean="0"/>
              <a:t>Travis Kolbjornsen</a:t>
            </a:r>
          </a:p>
          <a:p>
            <a:pPr algn="r"/>
            <a:r>
              <a:rPr lang="en-US" sz="2400" dirty="0" smtClean="0"/>
              <a:t>Chairman</a:t>
            </a:r>
            <a:endParaRPr lang="en-US" sz="2400" dirty="0"/>
          </a:p>
        </p:txBody>
      </p:sp>
    </p:spTree>
    <p:extLst>
      <p:ext uri="{BB962C8B-B14F-4D97-AF65-F5344CB8AC3E}">
        <p14:creationId xmlns:p14="http://schemas.microsoft.com/office/powerpoint/2010/main" val="393825785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9" name="TextBox 8">
            <a:extLst>
              <a:ext uri="{FF2B5EF4-FFF2-40B4-BE49-F238E27FC236}">
                <a16:creationId xmlns:a16="http://schemas.microsoft.com/office/drawing/2014/main" id="{5009F3D5-88E8-4D51-947C-55B09C79046C}"/>
              </a:ext>
            </a:extLst>
          </p:cNvPr>
          <p:cNvSpPr txBox="1"/>
          <p:nvPr/>
        </p:nvSpPr>
        <p:spPr>
          <a:xfrm>
            <a:off x="6582076" y="1143412"/>
            <a:ext cx="5393699" cy="1938992"/>
          </a:xfrm>
          <a:prstGeom prst="rect">
            <a:avLst/>
          </a:prstGeom>
          <a:noFill/>
        </p:spPr>
        <p:txBody>
          <a:bodyPr wrap="square" rtlCol="0">
            <a:spAutoFit/>
          </a:bodyPr>
          <a:lstStyle/>
          <a:p>
            <a:pPr algn="r"/>
            <a:r>
              <a:rPr lang="en-US" sz="2400" dirty="0" smtClean="0"/>
              <a:t>Board of Directors – Supporting our local ACE Mentor Program in Central Florida takes a TEAM of leaders across the ACE industry as well as other industries including banking, law</a:t>
            </a:r>
            <a:r>
              <a:rPr lang="en-US" sz="2400" dirty="0"/>
              <a:t> </a:t>
            </a:r>
            <a:r>
              <a:rPr lang="en-US" sz="2400" dirty="0" smtClean="0"/>
              <a:t>and insurance.</a:t>
            </a:r>
            <a:endParaRPr lang="en-US" sz="2400" dirty="0"/>
          </a:p>
        </p:txBody>
      </p:sp>
      <p:pic>
        <p:nvPicPr>
          <p:cNvPr id="5" name="Picture 4">
            <a:extLst>
              <a:ext uri="{FF2B5EF4-FFF2-40B4-BE49-F238E27FC236}">
                <a16:creationId xmlns:a16="http://schemas.microsoft.com/office/drawing/2014/main" id="{994005DC-CA08-42BC-AC84-70D2507498D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7783" b="5514"/>
          <a:stretch/>
        </p:blipFill>
        <p:spPr>
          <a:xfrm>
            <a:off x="157904" y="1050422"/>
            <a:ext cx="5618877" cy="3823795"/>
          </a:xfrm>
          <a:prstGeom prst="rect">
            <a:avLst/>
          </a:prstGeom>
        </p:spPr>
      </p:pic>
      <p:pic>
        <p:nvPicPr>
          <p:cNvPr id="6" name="Picture 5">
            <a:extLst>
              <a:ext uri="{FF2B5EF4-FFF2-40B4-BE49-F238E27FC236}">
                <a16:creationId xmlns:a16="http://schemas.microsoft.com/office/drawing/2014/main" id="{994005DC-CA08-42BC-AC84-70D2507498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2745" b="6600"/>
          <a:stretch/>
        </p:blipFill>
        <p:spPr>
          <a:xfrm>
            <a:off x="5982345" y="3417376"/>
            <a:ext cx="3512169" cy="2496968"/>
          </a:xfrm>
          <a:prstGeom prst="rect">
            <a:avLst/>
          </a:prstGeom>
        </p:spPr>
      </p:pic>
    </p:spTree>
    <p:extLst>
      <p:ext uri="{BB962C8B-B14F-4D97-AF65-F5344CB8AC3E}">
        <p14:creationId xmlns:p14="http://schemas.microsoft.com/office/powerpoint/2010/main" val="74652323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9" name="TextBox 8">
            <a:extLst>
              <a:ext uri="{FF2B5EF4-FFF2-40B4-BE49-F238E27FC236}">
                <a16:creationId xmlns:a16="http://schemas.microsoft.com/office/drawing/2014/main" id="{5009F3D5-88E8-4D51-947C-55B09C79046C}"/>
              </a:ext>
            </a:extLst>
          </p:cNvPr>
          <p:cNvSpPr txBox="1"/>
          <p:nvPr/>
        </p:nvSpPr>
        <p:spPr>
          <a:xfrm>
            <a:off x="6582076" y="1265356"/>
            <a:ext cx="5393699" cy="1200329"/>
          </a:xfrm>
          <a:prstGeom prst="rect">
            <a:avLst/>
          </a:prstGeom>
          <a:noFill/>
        </p:spPr>
        <p:txBody>
          <a:bodyPr wrap="square" rtlCol="0">
            <a:spAutoFit/>
          </a:bodyPr>
          <a:lstStyle/>
          <a:p>
            <a:pPr algn="r"/>
            <a:r>
              <a:rPr lang="en-US" sz="2400" dirty="0" smtClean="0"/>
              <a:t>Travis Kolbjornsen,</a:t>
            </a:r>
            <a:r>
              <a:rPr lang="en-US" sz="2400" dirty="0"/>
              <a:t> LEED AP</a:t>
            </a:r>
            <a:r>
              <a:rPr lang="en-US" sz="2400" dirty="0" smtClean="0"/>
              <a:t> – Chairman</a:t>
            </a:r>
          </a:p>
          <a:p>
            <a:pPr algn="r"/>
            <a:r>
              <a:rPr lang="en-US" sz="2400" dirty="0" smtClean="0"/>
              <a:t>Barton Malow Company</a:t>
            </a:r>
          </a:p>
          <a:p>
            <a:pPr algn="r"/>
            <a:r>
              <a:rPr lang="en-US" sz="2400" dirty="0" smtClean="0"/>
              <a:t>General Contractor</a:t>
            </a:r>
          </a:p>
        </p:txBody>
      </p:sp>
      <p:pic>
        <p:nvPicPr>
          <p:cNvPr id="7" name="Picture 6">
            <a:extLst>
              <a:ext uri="{FF2B5EF4-FFF2-40B4-BE49-F238E27FC236}">
                <a16:creationId xmlns:a16="http://schemas.microsoft.com/office/drawing/2014/main" id="{994005DC-CA08-42BC-AC84-70D2507498D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5428"/>
          <a:stretch/>
        </p:blipFill>
        <p:spPr>
          <a:xfrm>
            <a:off x="379645" y="953833"/>
            <a:ext cx="4308592" cy="2715374"/>
          </a:xfrm>
          <a:prstGeom prst="rect">
            <a:avLst/>
          </a:prstGeom>
        </p:spPr>
      </p:pic>
      <p:pic>
        <p:nvPicPr>
          <p:cNvPr id="8" name="Picture 7">
            <a:extLst>
              <a:ext uri="{FF2B5EF4-FFF2-40B4-BE49-F238E27FC236}">
                <a16:creationId xmlns:a16="http://schemas.microsoft.com/office/drawing/2014/main" id="{994005DC-CA08-42BC-AC84-70D2507498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6834"/>
          <a:stretch/>
        </p:blipFill>
        <p:spPr>
          <a:xfrm>
            <a:off x="829201" y="3747998"/>
            <a:ext cx="3859036" cy="2387926"/>
          </a:xfrm>
          <a:prstGeom prst="rect">
            <a:avLst/>
          </a:prstGeom>
        </p:spPr>
      </p:pic>
      <p:pic>
        <p:nvPicPr>
          <p:cNvPr id="2" name="Picture 1"/>
          <p:cNvPicPr>
            <a:picLocks noChangeAspect="1"/>
          </p:cNvPicPr>
          <p:nvPr/>
        </p:nvPicPr>
        <p:blipFill rotWithShape="1">
          <a:blip r:embed="rId4" cstate="hqprint">
            <a:extLst>
              <a:ext uri="{28A0092B-C50C-407E-A947-70E740481C1C}">
                <a14:useLocalDpi xmlns:a14="http://schemas.microsoft.com/office/drawing/2010/main" val="0"/>
              </a:ext>
            </a:extLst>
          </a:blip>
          <a:srcRect l="28467" t="19858" r="22733"/>
          <a:stretch/>
        </p:blipFill>
        <p:spPr>
          <a:xfrm>
            <a:off x="4815839" y="1830515"/>
            <a:ext cx="3947161" cy="4305409"/>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75540" y="2522219"/>
            <a:ext cx="1400235" cy="659745"/>
          </a:xfrm>
          <a:prstGeom prst="rect">
            <a:avLst/>
          </a:prstGeom>
        </p:spPr>
      </p:pic>
    </p:spTree>
    <p:extLst>
      <p:ext uri="{BB962C8B-B14F-4D97-AF65-F5344CB8AC3E}">
        <p14:creationId xmlns:p14="http://schemas.microsoft.com/office/powerpoint/2010/main" val="319640313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65559" y="2152272"/>
            <a:ext cx="1116708" cy="1116708"/>
          </a:xfrm>
          <a:prstGeom prst="rect">
            <a:avLst/>
          </a:prstGeom>
        </p:spPr>
      </p:pic>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pic>
        <p:nvPicPr>
          <p:cNvPr id="5" name="Picture 4">
            <a:extLst>
              <a:ext uri="{FF2B5EF4-FFF2-40B4-BE49-F238E27FC236}">
                <a16:creationId xmlns:a16="http://schemas.microsoft.com/office/drawing/2014/main" id="{994005DC-CA08-42BC-AC84-70D2507498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7374" r="13319" b="6736"/>
          <a:stretch/>
        </p:blipFill>
        <p:spPr>
          <a:xfrm>
            <a:off x="263471" y="990600"/>
            <a:ext cx="4590470" cy="2278380"/>
          </a:xfrm>
          <a:prstGeom prst="rect">
            <a:avLst/>
          </a:prstGeom>
        </p:spPr>
      </p:pic>
      <p:pic>
        <p:nvPicPr>
          <p:cNvPr id="7" name="Picture 6">
            <a:extLst>
              <a:ext uri="{FF2B5EF4-FFF2-40B4-BE49-F238E27FC236}">
                <a16:creationId xmlns:a16="http://schemas.microsoft.com/office/drawing/2014/main" id="{994005DC-CA08-42BC-AC84-70D2507498D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714" t="878" r="8727" b="23176"/>
          <a:stretch/>
        </p:blipFill>
        <p:spPr>
          <a:xfrm>
            <a:off x="263471" y="3332135"/>
            <a:ext cx="4600995" cy="2681207"/>
          </a:xfrm>
          <a:prstGeom prst="rect">
            <a:avLst/>
          </a:prstGeom>
        </p:spPr>
      </p:pic>
      <p:sp>
        <p:nvSpPr>
          <p:cNvPr id="6" name="TextBox 5">
            <a:extLst>
              <a:ext uri="{FF2B5EF4-FFF2-40B4-BE49-F238E27FC236}">
                <a16:creationId xmlns:a16="http://schemas.microsoft.com/office/drawing/2014/main" id="{5009F3D5-88E8-4D51-947C-55B09C79046C}"/>
              </a:ext>
            </a:extLst>
          </p:cNvPr>
          <p:cNvSpPr txBox="1"/>
          <p:nvPr/>
        </p:nvSpPr>
        <p:spPr>
          <a:xfrm>
            <a:off x="6458088" y="1104343"/>
            <a:ext cx="5393699" cy="1200329"/>
          </a:xfrm>
          <a:prstGeom prst="rect">
            <a:avLst/>
          </a:prstGeom>
          <a:noFill/>
        </p:spPr>
        <p:txBody>
          <a:bodyPr wrap="square" rtlCol="0">
            <a:spAutoFit/>
          </a:bodyPr>
          <a:lstStyle/>
          <a:p>
            <a:pPr algn="r"/>
            <a:r>
              <a:rPr lang="en-US" sz="2400" dirty="0" smtClean="0"/>
              <a:t>Mo Arthur, AIA – Vice Chairman</a:t>
            </a:r>
          </a:p>
          <a:p>
            <a:pPr algn="r"/>
            <a:r>
              <a:rPr lang="en-US" sz="2400" dirty="0" smtClean="0"/>
              <a:t>Orange County Public Schools (CMI)</a:t>
            </a:r>
          </a:p>
          <a:p>
            <a:pPr algn="r"/>
            <a:r>
              <a:rPr lang="en-US" sz="2400" dirty="0" smtClean="0"/>
              <a:t>Owner’s Rep / Architect</a:t>
            </a:r>
          </a:p>
        </p:txBody>
      </p:sp>
      <p:pic>
        <p:nvPicPr>
          <p:cNvPr id="2" name="Picture 1"/>
          <p:cNvPicPr>
            <a:picLocks noChangeAspect="1"/>
          </p:cNvPicPr>
          <p:nvPr/>
        </p:nvPicPr>
        <p:blipFill rotWithShape="1">
          <a:blip r:embed="rId5" cstate="hqprint">
            <a:extLst>
              <a:ext uri="{28A0092B-C50C-407E-A947-70E740481C1C}">
                <a14:useLocalDpi xmlns:a14="http://schemas.microsoft.com/office/drawing/2010/main" val="0"/>
              </a:ext>
            </a:extLst>
          </a:blip>
          <a:srcRect l="16823" t="16270" b="14238"/>
          <a:stretch/>
        </p:blipFill>
        <p:spPr>
          <a:xfrm>
            <a:off x="4928461" y="1942715"/>
            <a:ext cx="3246895" cy="4070627"/>
          </a:xfrm>
          <a:prstGeom prst="rect">
            <a:avLst/>
          </a:prstGeom>
        </p:spPr>
      </p:pic>
    </p:spTree>
    <p:extLst>
      <p:ext uri="{BB962C8B-B14F-4D97-AF65-F5344CB8AC3E}">
        <p14:creationId xmlns:p14="http://schemas.microsoft.com/office/powerpoint/2010/main" val="203103489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9" name="TextBox 8">
            <a:extLst>
              <a:ext uri="{FF2B5EF4-FFF2-40B4-BE49-F238E27FC236}">
                <a16:creationId xmlns:a16="http://schemas.microsoft.com/office/drawing/2014/main" id="{5009F3D5-88E8-4D51-947C-55B09C79046C}"/>
              </a:ext>
            </a:extLst>
          </p:cNvPr>
          <p:cNvSpPr txBox="1"/>
          <p:nvPr/>
        </p:nvSpPr>
        <p:spPr>
          <a:xfrm>
            <a:off x="6582076" y="1265356"/>
            <a:ext cx="5393699" cy="1200329"/>
          </a:xfrm>
          <a:prstGeom prst="rect">
            <a:avLst/>
          </a:prstGeom>
          <a:noFill/>
        </p:spPr>
        <p:txBody>
          <a:bodyPr wrap="square" rtlCol="0">
            <a:spAutoFit/>
          </a:bodyPr>
          <a:lstStyle/>
          <a:p>
            <a:pPr algn="r"/>
            <a:r>
              <a:rPr lang="en-US" sz="2400" dirty="0" smtClean="0"/>
              <a:t>Andrew Laney – Treasurer</a:t>
            </a:r>
          </a:p>
          <a:p>
            <a:pPr algn="r"/>
            <a:r>
              <a:rPr lang="en-US" sz="2400" dirty="0" smtClean="0"/>
              <a:t>Winter Park Bank</a:t>
            </a:r>
          </a:p>
          <a:p>
            <a:pPr algn="r"/>
            <a:r>
              <a:rPr lang="en-US" sz="2400" dirty="0" smtClean="0"/>
              <a:t>Banker</a:t>
            </a:r>
          </a:p>
        </p:txBody>
      </p:sp>
      <p:pic>
        <p:nvPicPr>
          <p:cNvPr id="5" name="Picture 4">
            <a:extLst>
              <a:ext uri="{FF2B5EF4-FFF2-40B4-BE49-F238E27FC236}">
                <a16:creationId xmlns:a16="http://schemas.microsoft.com/office/drawing/2014/main" id="{994005DC-CA08-42BC-AC84-70D2507498D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9734" b="7473"/>
          <a:stretch/>
        </p:blipFill>
        <p:spPr>
          <a:xfrm>
            <a:off x="182492" y="1149503"/>
            <a:ext cx="5959228" cy="4057153"/>
          </a:xfrm>
          <a:prstGeom prst="rect">
            <a:avLst/>
          </a:prstGeom>
        </p:spPr>
      </p:pic>
      <p:pic>
        <p:nvPicPr>
          <p:cNvPr id="7" name="Picture 6">
            <a:extLst>
              <a:ext uri="{FF2B5EF4-FFF2-40B4-BE49-F238E27FC236}">
                <a16:creationId xmlns:a16="http://schemas.microsoft.com/office/drawing/2014/main" id="{994005DC-CA08-42BC-AC84-70D2507498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9815" t="23499" r="33518" b="5002"/>
          <a:stretch/>
        </p:blipFill>
        <p:spPr>
          <a:xfrm>
            <a:off x="6345007" y="2133068"/>
            <a:ext cx="3667673" cy="3073588"/>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95660" y="2465685"/>
            <a:ext cx="861060" cy="861060"/>
          </a:xfrm>
          <a:prstGeom prst="rect">
            <a:avLst/>
          </a:prstGeom>
        </p:spPr>
      </p:pic>
    </p:spTree>
    <p:extLst>
      <p:ext uri="{BB962C8B-B14F-4D97-AF65-F5344CB8AC3E}">
        <p14:creationId xmlns:p14="http://schemas.microsoft.com/office/powerpoint/2010/main" val="240954259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pic>
        <p:nvPicPr>
          <p:cNvPr id="5" name="Picture 4">
            <a:extLst>
              <a:ext uri="{FF2B5EF4-FFF2-40B4-BE49-F238E27FC236}">
                <a16:creationId xmlns:a16="http://schemas.microsoft.com/office/drawing/2014/main" id="{994005DC-CA08-42BC-AC84-70D2507498D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9958"/>
          <a:stretch/>
        </p:blipFill>
        <p:spPr>
          <a:xfrm>
            <a:off x="429296" y="3859991"/>
            <a:ext cx="4363684" cy="2319829"/>
          </a:xfrm>
          <a:prstGeom prst="rect">
            <a:avLst/>
          </a:prstGeom>
        </p:spPr>
      </p:pic>
      <p:sp>
        <p:nvSpPr>
          <p:cNvPr id="6" name="TextBox 5">
            <a:extLst>
              <a:ext uri="{FF2B5EF4-FFF2-40B4-BE49-F238E27FC236}">
                <a16:creationId xmlns:a16="http://schemas.microsoft.com/office/drawing/2014/main" id="{5009F3D5-88E8-4D51-947C-55B09C79046C}"/>
              </a:ext>
            </a:extLst>
          </p:cNvPr>
          <p:cNvSpPr txBox="1"/>
          <p:nvPr/>
        </p:nvSpPr>
        <p:spPr>
          <a:xfrm>
            <a:off x="6582075" y="1063361"/>
            <a:ext cx="5393699" cy="1200329"/>
          </a:xfrm>
          <a:prstGeom prst="rect">
            <a:avLst/>
          </a:prstGeom>
          <a:noFill/>
        </p:spPr>
        <p:txBody>
          <a:bodyPr wrap="square" rtlCol="0">
            <a:spAutoFit/>
          </a:bodyPr>
          <a:lstStyle/>
          <a:p>
            <a:pPr algn="r"/>
            <a:r>
              <a:rPr lang="en-US" sz="2400" dirty="0" smtClean="0"/>
              <a:t>Brad Kroger, P.E. – Secretary</a:t>
            </a:r>
          </a:p>
          <a:p>
            <a:pPr algn="r"/>
            <a:r>
              <a:rPr lang="en-US" sz="2400" dirty="0" err="1" smtClean="0"/>
              <a:t>Matern</a:t>
            </a:r>
            <a:r>
              <a:rPr lang="en-US" sz="2400" dirty="0" smtClean="0"/>
              <a:t> Professional Engineering</a:t>
            </a:r>
          </a:p>
          <a:p>
            <a:pPr algn="r"/>
            <a:r>
              <a:rPr lang="en-US" sz="2400" dirty="0" smtClean="0"/>
              <a:t>Engineer</a:t>
            </a: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val="0"/>
              </a:ext>
            </a:extLst>
          </a:blip>
          <a:srcRect t="24520" b="4044"/>
          <a:stretch/>
        </p:blipFill>
        <p:spPr>
          <a:xfrm>
            <a:off x="4958490" y="2242734"/>
            <a:ext cx="3672734" cy="3937086"/>
          </a:xfrm>
          <a:prstGeom prst="rect">
            <a:avLst/>
          </a:prstGeom>
        </p:spPr>
      </p:pic>
      <p:pic>
        <p:nvPicPr>
          <p:cNvPr id="10" name="Picture 9">
            <a:extLst>
              <a:ext uri="{FF2B5EF4-FFF2-40B4-BE49-F238E27FC236}">
                <a16:creationId xmlns:a16="http://schemas.microsoft.com/office/drawing/2014/main" id="{994005DC-CA08-42BC-AC84-70D2507498D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449" t="12240" r="9290" b="11596"/>
          <a:stretch/>
        </p:blipFill>
        <p:spPr>
          <a:xfrm>
            <a:off x="423942" y="1063360"/>
            <a:ext cx="4369906" cy="253327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0" y="2313543"/>
            <a:ext cx="1562889" cy="643017"/>
          </a:xfrm>
          <a:prstGeom prst="rect">
            <a:avLst/>
          </a:prstGeom>
        </p:spPr>
      </p:pic>
    </p:spTree>
    <p:extLst>
      <p:ext uri="{BB962C8B-B14F-4D97-AF65-F5344CB8AC3E}">
        <p14:creationId xmlns:p14="http://schemas.microsoft.com/office/powerpoint/2010/main" val="132608701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6" name="TextBox 5">
            <a:extLst>
              <a:ext uri="{FF2B5EF4-FFF2-40B4-BE49-F238E27FC236}">
                <a16:creationId xmlns:a16="http://schemas.microsoft.com/office/drawing/2014/main" id="{5009F3D5-88E8-4D51-947C-55B09C79046C}"/>
              </a:ext>
            </a:extLst>
          </p:cNvPr>
          <p:cNvSpPr txBox="1"/>
          <p:nvPr/>
        </p:nvSpPr>
        <p:spPr>
          <a:xfrm>
            <a:off x="6582075" y="1174435"/>
            <a:ext cx="5393699" cy="1200329"/>
          </a:xfrm>
          <a:prstGeom prst="rect">
            <a:avLst/>
          </a:prstGeom>
          <a:noFill/>
        </p:spPr>
        <p:txBody>
          <a:bodyPr wrap="square" rtlCol="0">
            <a:spAutoFit/>
          </a:bodyPr>
          <a:lstStyle/>
          <a:p>
            <a:pPr algn="r"/>
            <a:r>
              <a:rPr lang="en-US" sz="2400" dirty="0" smtClean="0"/>
              <a:t>Judy D’Angelo – Student Committee Chair</a:t>
            </a:r>
          </a:p>
          <a:p>
            <a:pPr algn="r"/>
            <a:r>
              <a:rPr lang="en-US" sz="2400" dirty="0" err="1" smtClean="0"/>
              <a:t>Matern</a:t>
            </a:r>
            <a:r>
              <a:rPr lang="en-US" sz="2400" dirty="0" smtClean="0"/>
              <a:t> Professional Engineering</a:t>
            </a:r>
          </a:p>
          <a:p>
            <a:pPr algn="r"/>
            <a:r>
              <a:rPr lang="en-US" sz="2400" dirty="0" smtClean="0"/>
              <a:t>Engineer / Controller</a:t>
            </a:r>
          </a:p>
        </p:txBody>
      </p:sp>
      <p:pic>
        <p:nvPicPr>
          <p:cNvPr id="5" name="Picture 4">
            <a:extLst>
              <a:ext uri="{FF2B5EF4-FFF2-40B4-BE49-F238E27FC236}">
                <a16:creationId xmlns:a16="http://schemas.microsoft.com/office/drawing/2014/main" id="{994005DC-CA08-42BC-AC84-70D2507498D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9440"/>
          <a:stretch/>
        </p:blipFill>
        <p:spPr>
          <a:xfrm>
            <a:off x="140629" y="1676400"/>
            <a:ext cx="7132531" cy="42900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9400" y="2328783"/>
            <a:ext cx="1562889" cy="643017"/>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6706" t="17451" r="24127" b="7267"/>
          <a:stretch/>
        </p:blipFill>
        <p:spPr>
          <a:xfrm>
            <a:off x="7437120" y="2596245"/>
            <a:ext cx="1965959" cy="3370215"/>
          </a:xfrm>
          <a:prstGeom prst="rect">
            <a:avLst/>
          </a:prstGeom>
        </p:spPr>
      </p:pic>
      <p:pic>
        <p:nvPicPr>
          <p:cNvPr id="3" name="Picture 2"/>
          <p:cNvPicPr>
            <a:picLocks noChangeAspect="1"/>
          </p:cNvPicPr>
          <p:nvPr/>
        </p:nvPicPr>
        <p:blipFill rotWithShape="1">
          <a:blip r:embed="rId5" cstate="hqprint">
            <a:extLst>
              <a:ext uri="{28A0092B-C50C-407E-A947-70E740481C1C}">
                <a14:useLocalDpi xmlns:a14="http://schemas.microsoft.com/office/drawing/2010/main" val="0"/>
              </a:ext>
            </a:extLst>
          </a:blip>
          <a:srcRect l="25996" t="2218" r="30959" b="42321"/>
          <a:stretch/>
        </p:blipFill>
        <p:spPr>
          <a:xfrm>
            <a:off x="9515665" y="3033334"/>
            <a:ext cx="2386624" cy="2042361"/>
          </a:xfrm>
          <a:prstGeom prst="rect">
            <a:avLst/>
          </a:prstGeom>
        </p:spPr>
      </p:pic>
    </p:spTree>
    <p:extLst>
      <p:ext uri="{BB962C8B-B14F-4D97-AF65-F5344CB8AC3E}">
        <p14:creationId xmlns:p14="http://schemas.microsoft.com/office/powerpoint/2010/main" val="276954442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9" name="TextBox 8">
            <a:extLst>
              <a:ext uri="{FF2B5EF4-FFF2-40B4-BE49-F238E27FC236}">
                <a16:creationId xmlns:a16="http://schemas.microsoft.com/office/drawing/2014/main" id="{5009F3D5-88E8-4D51-947C-55B09C79046C}"/>
              </a:ext>
            </a:extLst>
          </p:cNvPr>
          <p:cNvSpPr txBox="1"/>
          <p:nvPr/>
        </p:nvSpPr>
        <p:spPr>
          <a:xfrm>
            <a:off x="6582076" y="1051996"/>
            <a:ext cx="5393699" cy="1200329"/>
          </a:xfrm>
          <a:prstGeom prst="rect">
            <a:avLst/>
          </a:prstGeom>
          <a:noFill/>
        </p:spPr>
        <p:txBody>
          <a:bodyPr wrap="square" rtlCol="0">
            <a:spAutoFit/>
          </a:bodyPr>
          <a:lstStyle/>
          <a:p>
            <a:pPr algn="r"/>
            <a:r>
              <a:rPr lang="en-US" sz="2400" dirty="0" smtClean="0"/>
              <a:t>Joe Knous, AIA – Program Chair</a:t>
            </a:r>
          </a:p>
          <a:p>
            <a:pPr algn="r"/>
            <a:r>
              <a:rPr lang="en-US" sz="2400" dirty="0" err="1" smtClean="0"/>
              <a:t>Calic</a:t>
            </a:r>
            <a:r>
              <a:rPr lang="en-US" sz="2400" dirty="0" smtClean="0"/>
              <a:t> Group</a:t>
            </a:r>
          </a:p>
          <a:p>
            <a:pPr algn="r"/>
            <a:r>
              <a:rPr lang="en-US" sz="2400" dirty="0" smtClean="0"/>
              <a:t>Architect</a:t>
            </a:r>
          </a:p>
        </p:txBody>
      </p:sp>
      <p:pic>
        <p:nvPicPr>
          <p:cNvPr id="7" name="Picture 6">
            <a:extLst>
              <a:ext uri="{FF2B5EF4-FFF2-40B4-BE49-F238E27FC236}">
                <a16:creationId xmlns:a16="http://schemas.microsoft.com/office/drawing/2014/main" id="{994005DC-CA08-42BC-AC84-70D2507498D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3463" r="6433" b="4360"/>
          <a:stretch/>
        </p:blipFill>
        <p:spPr>
          <a:xfrm>
            <a:off x="581187" y="1265356"/>
            <a:ext cx="4254284" cy="3384925"/>
          </a:xfrm>
          <a:prstGeom prst="rect">
            <a:avLst/>
          </a:prstGeom>
        </p:spPr>
      </p:pic>
      <p:pic>
        <p:nvPicPr>
          <p:cNvPr id="8" name="Picture 7">
            <a:extLst>
              <a:ext uri="{FF2B5EF4-FFF2-40B4-BE49-F238E27FC236}">
                <a16:creationId xmlns:a16="http://schemas.microsoft.com/office/drawing/2014/main" id="{994005DC-CA08-42BC-AC84-70D2507498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548" r="11621" b="5484"/>
          <a:stretch/>
        </p:blipFill>
        <p:spPr>
          <a:xfrm>
            <a:off x="5106692" y="2087801"/>
            <a:ext cx="4401518" cy="3793806"/>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6858" t="27033" r="40945" b="26240"/>
          <a:stretch/>
        </p:blipFill>
        <p:spPr>
          <a:xfrm>
            <a:off x="9880485" y="2294941"/>
            <a:ext cx="1922895" cy="2688540"/>
          </a:xfrm>
          <a:prstGeom prst="rect">
            <a:avLst/>
          </a:prstGeom>
        </p:spPr>
      </p:pic>
      <p:pic>
        <p:nvPicPr>
          <p:cNvPr id="10" name="Picture 29"/>
          <p:cNvPicPr>
            <a:picLocks noChangeAspect="1" noChangeArrowheads="1"/>
          </p:cNvPicPr>
          <p:nvPr/>
        </p:nvPicPr>
        <p:blipFill rotWithShape="1">
          <a:blip r:embed="rId5">
            <a:extLst>
              <a:ext uri="{28A0092B-C50C-407E-A947-70E740481C1C}">
                <a14:useLocalDpi xmlns:a14="http://schemas.microsoft.com/office/drawing/2010/main" val="0"/>
              </a:ext>
            </a:extLst>
          </a:blip>
          <a:srcRect r="50117"/>
          <a:stretch/>
        </p:blipFill>
        <p:spPr bwMode="auto">
          <a:xfrm>
            <a:off x="5526268" y="1062900"/>
            <a:ext cx="2264260" cy="661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784017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9" name="TextBox 8">
            <a:extLst>
              <a:ext uri="{FF2B5EF4-FFF2-40B4-BE49-F238E27FC236}">
                <a16:creationId xmlns:a16="http://schemas.microsoft.com/office/drawing/2014/main" id="{5009F3D5-88E8-4D51-947C-55B09C79046C}"/>
              </a:ext>
            </a:extLst>
          </p:cNvPr>
          <p:cNvSpPr txBox="1"/>
          <p:nvPr/>
        </p:nvSpPr>
        <p:spPr>
          <a:xfrm>
            <a:off x="5659395" y="1265356"/>
            <a:ext cx="6316380" cy="1200329"/>
          </a:xfrm>
          <a:prstGeom prst="rect">
            <a:avLst/>
          </a:prstGeom>
          <a:noFill/>
        </p:spPr>
        <p:txBody>
          <a:bodyPr wrap="square" rtlCol="0">
            <a:spAutoFit/>
          </a:bodyPr>
          <a:lstStyle/>
          <a:p>
            <a:pPr algn="r"/>
            <a:r>
              <a:rPr lang="en-US" sz="2400" dirty="0" smtClean="0"/>
              <a:t>Kristin Gray, LEED AP – </a:t>
            </a:r>
            <a:r>
              <a:rPr lang="en-US" sz="2400" dirty="0"/>
              <a:t>Student Committee Chair</a:t>
            </a:r>
          </a:p>
          <a:p>
            <a:pPr algn="r"/>
            <a:r>
              <a:rPr lang="en-US" sz="2400" dirty="0" smtClean="0"/>
              <a:t>Turner Construction</a:t>
            </a:r>
          </a:p>
          <a:p>
            <a:pPr algn="r"/>
            <a:r>
              <a:rPr lang="en-US" sz="2400" dirty="0" smtClean="0"/>
              <a:t>General Contractor</a:t>
            </a:r>
          </a:p>
        </p:txBody>
      </p:sp>
      <p:pic>
        <p:nvPicPr>
          <p:cNvPr id="5" name="Picture 4">
            <a:extLst>
              <a:ext uri="{FF2B5EF4-FFF2-40B4-BE49-F238E27FC236}">
                <a16:creationId xmlns:a16="http://schemas.microsoft.com/office/drawing/2014/main" id="{994005DC-CA08-42BC-AC84-70D2507498D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9884"/>
          <a:stretch/>
        </p:blipFill>
        <p:spPr>
          <a:xfrm>
            <a:off x="127715" y="1265356"/>
            <a:ext cx="5624935" cy="3366734"/>
          </a:xfrm>
          <a:prstGeom prst="rect">
            <a:avLst/>
          </a:prstGeom>
        </p:spPr>
      </p:pic>
      <p:pic>
        <p:nvPicPr>
          <p:cNvPr id="7" name="Picture 6">
            <a:extLst>
              <a:ext uri="{FF2B5EF4-FFF2-40B4-BE49-F238E27FC236}">
                <a16:creationId xmlns:a16="http://schemas.microsoft.com/office/drawing/2014/main" id="{994005DC-CA08-42BC-AC84-70D2507498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8938" t="24378" r="9956" b="6593"/>
          <a:stretch/>
        </p:blipFill>
        <p:spPr>
          <a:xfrm>
            <a:off x="8535764" y="2525548"/>
            <a:ext cx="2795175" cy="2507597"/>
          </a:xfrm>
          <a:prstGeom prst="rect">
            <a:avLst/>
          </a:prstGeom>
        </p:spPr>
      </p:pic>
      <p:pic>
        <p:nvPicPr>
          <p:cNvPr id="8" name="Picture 7">
            <a:extLst>
              <a:ext uri="{FF2B5EF4-FFF2-40B4-BE49-F238E27FC236}">
                <a16:creationId xmlns:a16="http://schemas.microsoft.com/office/drawing/2014/main" id="{994005DC-CA08-42BC-AC84-70D2507498D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5080" t="2" r="23405" b="5757"/>
          <a:stretch/>
        </p:blipFill>
        <p:spPr>
          <a:xfrm>
            <a:off x="5878731" y="2537071"/>
            <a:ext cx="2530952" cy="3075194"/>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39453"/>
          <a:stretch/>
        </p:blipFill>
        <p:spPr>
          <a:xfrm>
            <a:off x="7474804" y="1647140"/>
            <a:ext cx="1869757" cy="786685"/>
          </a:xfrm>
          <a:prstGeom prst="rect">
            <a:avLst/>
          </a:prstGeom>
        </p:spPr>
      </p:pic>
    </p:spTree>
    <p:extLst>
      <p:ext uri="{BB962C8B-B14F-4D97-AF65-F5344CB8AC3E}">
        <p14:creationId xmlns:p14="http://schemas.microsoft.com/office/powerpoint/2010/main" val="76471240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9" name="TextBox 8">
            <a:extLst>
              <a:ext uri="{FF2B5EF4-FFF2-40B4-BE49-F238E27FC236}">
                <a16:creationId xmlns:a16="http://schemas.microsoft.com/office/drawing/2014/main" id="{5009F3D5-88E8-4D51-947C-55B09C79046C}"/>
              </a:ext>
            </a:extLst>
          </p:cNvPr>
          <p:cNvSpPr txBox="1"/>
          <p:nvPr/>
        </p:nvSpPr>
        <p:spPr>
          <a:xfrm>
            <a:off x="5659395" y="1265356"/>
            <a:ext cx="6316380" cy="1200329"/>
          </a:xfrm>
          <a:prstGeom prst="rect">
            <a:avLst/>
          </a:prstGeom>
          <a:noFill/>
        </p:spPr>
        <p:txBody>
          <a:bodyPr wrap="square" rtlCol="0">
            <a:spAutoFit/>
          </a:bodyPr>
          <a:lstStyle/>
          <a:p>
            <a:pPr algn="r"/>
            <a:r>
              <a:rPr lang="en-US" sz="2400" dirty="0" smtClean="0"/>
              <a:t>Marc Clinch – Education Chair</a:t>
            </a:r>
            <a:endParaRPr lang="en-US" sz="2400" dirty="0"/>
          </a:p>
          <a:p>
            <a:pPr algn="r"/>
            <a:r>
              <a:rPr lang="en-US" sz="2400" dirty="0" smtClean="0"/>
              <a:t>School District of Osceola </a:t>
            </a:r>
            <a:r>
              <a:rPr lang="en-US" sz="2400" dirty="0"/>
              <a:t>County </a:t>
            </a:r>
            <a:endParaRPr lang="en-US" sz="2400" dirty="0" smtClean="0"/>
          </a:p>
          <a:p>
            <a:pPr algn="r"/>
            <a:r>
              <a:rPr lang="en-US" sz="2400" dirty="0" smtClean="0"/>
              <a:t>Owner’s </a:t>
            </a:r>
            <a:r>
              <a:rPr lang="en-US" sz="2400" dirty="0" smtClean="0"/>
              <a:t>Rep / Navy Seabees</a:t>
            </a:r>
            <a:endParaRPr lang="en-US" sz="2400" dirty="0"/>
          </a:p>
        </p:txBody>
      </p:sp>
      <p:pic>
        <p:nvPicPr>
          <p:cNvPr id="5" name="Picture 4">
            <a:extLst>
              <a:ext uri="{FF2B5EF4-FFF2-40B4-BE49-F238E27FC236}">
                <a16:creationId xmlns:a16="http://schemas.microsoft.com/office/drawing/2014/main" id="{994005DC-CA08-42BC-AC84-70D2507498D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7397"/>
          <a:stretch/>
        </p:blipFill>
        <p:spPr>
          <a:xfrm>
            <a:off x="212631" y="1057018"/>
            <a:ext cx="5111037" cy="3665802"/>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7499" t="31872" r="39146" b="25458"/>
          <a:stretch/>
        </p:blipFill>
        <p:spPr>
          <a:xfrm>
            <a:off x="9906751" y="2464231"/>
            <a:ext cx="2069024" cy="251072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58791"/>
          <a:stretch/>
        </p:blipFill>
        <p:spPr>
          <a:xfrm>
            <a:off x="6359611" y="1057018"/>
            <a:ext cx="1373378" cy="1290975"/>
          </a:xfrm>
          <a:prstGeom prst="rect">
            <a:avLst/>
          </a:prstGeom>
        </p:spPr>
      </p:pic>
      <p:pic>
        <p:nvPicPr>
          <p:cNvPr id="6" name="Picture 5"/>
          <p:cNvPicPr>
            <a:picLocks noChangeAspect="1"/>
          </p:cNvPicPr>
          <p:nvPr/>
        </p:nvPicPr>
        <p:blipFill rotWithShape="1">
          <a:blip r:embed="rId5" cstate="hqprint">
            <a:extLst>
              <a:ext uri="{28A0092B-C50C-407E-A947-70E740481C1C}">
                <a14:useLocalDpi xmlns:a14="http://schemas.microsoft.com/office/drawing/2010/main" val="0"/>
              </a:ext>
            </a:extLst>
          </a:blip>
          <a:srcRect l="27684" t="151" r="5901" b="-151"/>
          <a:stretch/>
        </p:blipFill>
        <p:spPr>
          <a:xfrm rot="5400000">
            <a:off x="5656100" y="2226569"/>
            <a:ext cx="3677262" cy="4152586"/>
          </a:xfrm>
          <a:prstGeom prst="rect">
            <a:avLst/>
          </a:prstGeom>
        </p:spPr>
      </p:pic>
    </p:spTree>
    <p:extLst>
      <p:ext uri="{BB962C8B-B14F-4D97-AF65-F5344CB8AC3E}">
        <p14:creationId xmlns:p14="http://schemas.microsoft.com/office/powerpoint/2010/main" val="424042410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pic>
        <p:nvPicPr>
          <p:cNvPr id="5" name="Picture 4">
            <a:extLst>
              <a:ext uri="{FF2B5EF4-FFF2-40B4-BE49-F238E27FC236}">
                <a16:creationId xmlns:a16="http://schemas.microsoft.com/office/drawing/2014/main" id="{994005DC-CA08-42BC-AC84-70D2507498D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7155" r="5148"/>
          <a:stretch/>
        </p:blipFill>
        <p:spPr>
          <a:xfrm>
            <a:off x="5495127" y="2398009"/>
            <a:ext cx="3989836" cy="3423426"/>
          </a:xfrm>
          <a:prstGeom prst="rect">
            <a:avLst/>
          </a:prstGeom>
        </p:spPr>
      </p:pic>
      <p:sp>
        <p:nvSpPr>
          <p:cNvPr id="6" name="TextBox 5">
            <a:extLst>
              <a:ext uri="{FF2B5EF4-FFF2-40B4-BE49-F238E27FC236}">
                <a16:creationId xmlns:a16="http://schemas.microsoft.com/office/drawing/2014/main" id="{5009F3D5-88E8-4D51-947C-55B09C79046C}"/>
              </a:ext>
            </a:extLst>
          </p:cNvPr>
          <p:cNvSpPr txBox="1"/>
          <p:nvPr/>
        </p:nvSpPr>
        <p:spPr>
          <a:xfrm>
            <a:off x="6359612" y="1197680"/>
            <a:ext cx="5616163" cy="1200329"/>
          </a:xfrm>
          <a:prstGeom prst="rect">
            <a:avLst/>
          </a:prstGeom>
          <a:noFill/>
        </p:spPr>
        <p:txBody>
          <a:bodyPr wrap="square" rtlCol="0">
            <a:spAutoFit/>
          </a:bodyPr>
          <a:lstStyle/>
          <a:p>
            <a:pPr algn="r"/>
            <a:r>
              <a:rPr lang="en-US" sz="2400" dirty="0" smtClean="0"/>
              <a:t>Jonathan Sheppeard – Fundraising Chair</a:t>
            </a:r>
          </a:p>
          <a:p>
            <a:pPr algn="r"/>
            <a:r>
              <a:rPr lang="en-US" sz="2400" dirty="0" smtClean="0"/>
              <a:t>Austin Commercial</a:t>
            </a:r>
          </a:p>
          <a:p>
            <a:pPr algn="r"/>
            <a:r>
              <a:rPr lang="en-US" sz="2400" dirty="0" smtClean="0"/>
              <a:t>General Contractor</a:t>
            </a:r>
          </a:p>
        </p:txBody>
      </p:sp>
      <p:pic>
        <p:nvPicPr>
          <p:cNvPr id="7" name="Picture 6">
            <a:extLst>
              <a:ext uri="{FF2B5EF4-FFF2-40B4-BE49-F238E27FC236}">
                <a16:creationId xmlns:a16="http://schemas.microsoft.com/office/drawing/2014/main" id="{994005DC-CA08-42BC-AC84-70D2507498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21113"/>
          <a:stretch/>
        </p:blipFill>
        <p:spPr>
          <a:xfrm>
            <a:off x="334191" y="3553367"/>
            <a:ext cx="5052479" cy="2656094"/>
          </a:xfrm>
          <a:prstGeom prst="rect">
            <a:avLst/>
          </a:prstGeom>
        </p:spPr>
      </p:pic>
      <p:pic>
        <p:nvPicPr>
          <p:cNvPr id="8" name="Picture 7">
            <a:extLst>
              <a:ext uri="{FF2B5EF4-FFF2-40B4-BE49-F238E27FC236}">
                <a16:creationId xmlns:a16="http://schemas.microsoft.com/office/drawing/2014/main" id="{994005DC-CA08-42BC-AC84-70D2507498D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6655" b="18674"/>
          <a:stretch/>
        </p:blipFill>
        <p:spPr>
          <a:xfrm>
            <a:off x="334190" y="947655"/>
            <a:ext cx="5028223" cy="24638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3720" y="2179555"/>
            <a:ext cx="1200884" cy="1701678"/>
          </a:xfrm>
          <a:prstGeom prst="rect">
            <a:avLst/>
          </a:prstGeom>
        </p:spPr>
      </p:pic>
    </p:spTree>
    <p:extLst>
      <p:ext uri="{BB962C8B-B14F-4D97-AF65-F5344CB8AC3E}">
        <p14:creationId xmlns:p14="http://schemas.microsoft.com/office/powerpoint/2010/main" val="1272949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13" name="TextBox 12">
            <a:extLst>
              <a:ext uri="{FF2B5EF4-FFF2-40B4-BE49-F238E27FC236}">
                <a16:creationId xmlns:a16="http://schemas.microsoft.com/office/drawing/2014/main" id="{5009F3D5-88E8-4D51-947C-55B09C79046C}"/>
              </a:ext>
            </a:extLst>
          </p:cNvPr>
          <p:cNvSpPr txBox="1"/>
          <p:nvPr/>
        </p:nvSpPr>
        <p:spPr>
          <a:xfrm>
            <a:off x="266699" y="1685278"/>
            <a:ext cx="11310345" cy="1938992"/>
          </a:xfrm>
          <a:prstGeom prst="rect">
            <a:avLst/>
          </a:prstGeom>
          <a:noFill/>
        </p:spPr>
        <p:txBody>
          <a:bodyPr wrap="square" rtlCol="0">
            <a:spAutoFit/>
          </a:bodyPr>
          <a:lstStyle/>
          <a:p>
            <a:r>
              <a:rPr lang="en-US" sz="2400" dirty="0"/>
              <a:t>BY-LAWS - Mission.  The Corporation has a three-fold mission:</a:t>
            </a:r>
          </a:p>
          <a:p>
            <a:r>
              <a:rPr lang="en-US" sz="2400" dirty="0"/>
              <a:t>a) To enlighten and motivate students toward architecture, construction, engineering, and related careers, including both the skilled trades and professional pursuits.</a:t>
            </a:r>
          </a:p>
          <a:p>
            <a:r>
              <a:rPr lang="en-US" sz="2400" dirty="0"/>
              <a:t>b) To provide mentoring and scholarship opportunities for future designers and constructors</a:t>
            </a:r>
          </a:p>
        </p:txBody>
      </p:sp>
      <p:sp>
        <p:nvSpPr>
          <p:cNvPr id="14" name="TextBox 13">
            <a:extLst>
              <a:ext uri="{FF2B5EF4-FFF2-40B4-BE49-F238E27FC236}">
                <a16:creationId xmlns:a16="http://schemas.microsoft.com/office/drawing/2014/main" id="{5009F3D5-88E8-4D51-947C-55B09C79046C}"/>
              </a:ext>
            </a:extLst>
          </p:cNvPr>
          <p:cNvSpPr txBox="1"/>
          <p:nvPr/>
        </p:nvSpPr>
        <p:spPr>
          <a:xfrm>
            <a:off x="266698" y="4123678"/>
            <a:ext cx="11310345" cy="461665"/>
          </a:xfrm>
          <a:prstGeom prst="rect">
            <a:avLst/>
          </a:prstGeom>
          <a:noFill/>
        </p:spPr>
        <p:txBody>
          <a:bodyPr wrap="square" rtlCol="0">
            <a:spAutoFit/>
          </a:bodyPr>
          <a:lstStyle/>
          <a:p>
            <a:r>
              <a:rPr lang="en-US" sz="2400" dirty="0" smtClean="0"/>
              <a:t>Executive Board </a:t>
            </a:r>
            <a:r>
              <a:rPr lang="en-US" sz="2400" dirty="0"/>
              <a:t>of Directors: Chairman, </a:t>
            </a:r>
            <a:r>
              <a:rPr lang="en-US" sz="2400" dirty="0" smtClean="0"/>
              <a:t>Vice </a:t>
            </a:r>
            <a:r>
              <a:rPr lang="en-US" sz="2400" dirty="0"/>
              <a:t>Chairman, </a:t>
            </a:r>
            <a:r>
              <a:rPr lang="en-US" sz="2400" dirty="0" smtClean="0"/>
              <a:t>Secretary and </a:t>
            </a:r>
            <a:r>
              <a:rPr lang="en-US" sz="2400" dirty="0"/>
              <a:t>Treasurer</a:t>
            </a:r>
          </a:p>
        </p:txBody>
      </p:sp>
    </p:spTree>
    <p:extLst>
      <p:ext uri="{BB962C8B-B14F-4D97-AF65-F5344CB8AC3E}">
        <p14:creationId xmlns:p14="http://schemas.microsoft.com/office/powerpoint/2010/main" val="165076499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9" name="TextBox 8">
            <a:extLst>
              <a:ext uri="{FF2B5EF4-FFF2-40B4-BE49-F238E27FC236}">
                <a16:creationId xmlns:a16="http://schemas.microsoft.com/office/drawing/2014/main" id="{5009F3D5-88E8-4D51-947C-55B09C79046C}"/>
              </a:ext>
            </a:extLst>
          </p:cNvPr>
          <p:cNvSpPr txBox="1"/>
          <p:nvPr/>
        </p:nvSpPr>
        <p:spPr>
          <a:xfrm>
            <a:off x="5659395" y="1211113"/>
            <a:ext cx="6316380" cy="1200329"/>
          </a:xfrm>
          <a:prstGeom prst="rect">
            <a:avLst/>
          </a:prstGeom>
          <a:noFill/>
        </p:spPr>
        <p:txBody>
          <a:bodyPr wrap="square" rtlCol="0">
            <a:spAutoFit/>
          </a:bodyPr>
          <a:lstStyle/>
          <a:p>
            <a:pPr algn="r"/>
            <a:r>
              <a:rPr lang="en-US" sz="2400" dirty="0" smtClean="0"/>
              <a:t>Tim McLaughlin – Fundraising Chair</a:t>
            </a:r>
            <a:endParaRPr lang="en-US" sz="2400" dirty="0"/>
          </a:p>
          <a:p>
            <a:pPr algn="r"/>
            <a:r>
              <a:rPr lang="en-US" sz="2400" dirty="0" smtClean="0"/>
              <a:t>Hoar Construction</a:t>
            </a:r>
          </a:p>
          <a:p>
            <a:pPr algn="r"/>
            <a:r>
              <a:rPr lang="en-US" sz="2400" dirty="0" smtClean="0"/>
              <a:t>General Contractor</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6305" t="4756" r="20329" b="5811"/>
          <a:stretch/>
        </p:blipFill>
        <p:spPr>
          <a:xfrm>
            <a:off x="5588117" y="2072898"/>
            <a:ext cx="3503492" cy="3897825"/>
          </a:xfrm>
          <a:prstGeom prst="rect">
            <a:avLst/>
          </a:prstGeom>
        </p:spPr>
      </p:pic>
      <p:pic>
        <p:nvPicPr>
          <p:cNvPr id="8" name="Picture 7">
            <a:extLst>
              <a:ext uri="{FF2B5EF4-FFF2-40B4-BE49-F238E27FC236}">
                <a16:creationId xmlns:a16="http://schemas.microsoft.com/office/drawing/2014/main" id="{994005DC-CA08-42BC-AC84-70D2507498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1274" t="18805" r="6656" b="23527"/>
          <a:stretch/>
        </p:blipFill>
        <p:spPr>
          <a:xfrm>
            <a:off x="298033" y="3607232"/>
            <a:ext cx="5064382" cy="2363491"/>
          </a:xfrm>
          <a:prstGeom prst="rect">
            <a:avLst/>
          </a:prstGeom>
        </p:spPr>
      </p:pic>
      <p:pic>
        <p:nvPicPr>
          <p:cNvPr id="10" name="Picture 9">
            <a:extLst>
              <a:ext uri="{FF2B5EF4-FFF2-40B4-BE49-F238E27FC236}">
                <a16:creationId xmlns:a16="http://schemas.microsoft.com/office/drawing/2014/main" id="{994005DC-CA08-42BC-AC84-70D2507498D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b="12957"/>
          <a:stretch/>
        </p:blipFill>
        <p:spPr>
          <a:xfrm>
            <a:off x="298032" y="1012660"/>
            <a:ext cx="5064728" cy="2479321"/>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56083"/>
          <a:stretch/>
        </p:blipFill>
        <p:spPr>
          <a:xfrm>
            <a:off x="10279380" y="2411442"/>
            <a:ext cx="1608874" cy="999822"/>
          </a:xfrm>
          <a:prstGeom prst="rect">
            <a:avLst/>
          </a:prstGeom>
        </p:spPr>
      </p:pic>
    </p:spTree>
    <p:extLst>
      <p:ext uri="{BB962C8B-B14F-4D97-AF65-F5344CB8AC3E}">
        <p14:creationId xmlns:p14="http://schemas.microsoft.com/office/powerpoint/2010/main" val="391065713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pic>
        <p:nvPicPr>
          <p:cNvPr id="5" name="Picture 4">
            <a:extLst>
              <a:ext uri="{FF2B5EF4-FFF2-40B4-BE49-F238E27FC236}">
                <a16:creationId xmlns:a16="http://schemas.microsoft.com/office/drawing/2014/main" id="{994005DC-CA08-42BC-AC84-70D2507498D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414" t="12797" b="22654"/>
          <a:stretch/>
        </p:blipFill>
        <p:spPr>
          <a:xfrm>
            <a:off x="348712" y="3889802"/>
            <a:ext cx="5441302" cy="2366218"/>
          </a:xfrm>
          <a:prstGeom prst="rect">
            <a:avLst/>
          </a:prstGeom>
        </p:spPr>
      </p:pic>
      <p:sp>
        <p:nvSpPr>
          <p:cNvPr id="6" name="TextBox 5">
            <a:extLst>
              <a:ext uri="{FF2B5EF4-FFF2-40B4-BE49-F238E27FC236}">
                <a16:creationId xmlns:a16="http://schemas.microsoft.com/office/drawing/2014/main" id="{5009F3D5-88E8-4D51-947C-55B09C79046C}"/>
              </a:ext>
            </a:extLst>
          </p:cNvPr>
          <p:cNvSpPr txBox="1"/>
          <p:nvPr/>
        </p:nvSpPr>
        <p:spPr>
          <a:xfrm>
            <a:off x="6359611" y="1275171"/>
            <a:ext cx="5616163" cy="1200329"/>
          </a:xfrm>
          <a:prstGeom prst="rect">
            <a:avLst/>
          </a:prstGeom>
          <a:noFill/>
        </p:spPr>
        <p:txBody>
          <a:bodyPr wrap="square" rtlCol="0">
            <a:spAutoFit/>
          </a:bodyPr>
          <a:lstStyle/>
          <a:p>
            <a:pPr algn="r"/>
            <a:r>
              <a:rPr lang="en-US" sz="2400" dirty="0" smtClean="0"/>
              <a:t>Robbie Gosnell – Fundraising Chair</a:t>
            </a:r>
          </a:p>
          <a:p>
            <a:pPr algn="r"/>
            <a:r>
              <a:rPr lang="en-US" sz="2400" dirty="0" smtClean="0"/>
              <a:t>PCL Construction</a:t>
            </a:r>
          </a:p>
          <a:p>
            <a:pPr algn="r"/>
            <a:r>
              <a:rPr lang="en-US" sz="2400" dirty="0" smtClean="0"/>
              <a:t>General Contractor</a:t>
            </a:r>
          </a:p>
        </p:txBody>
      </p:sp>
      <p:pic>
        <p:nvPicPr>
          <p:cNvPr id="11" name="Picture 10">
            <a:extLst>
              <a:ext uri="{FF2B5EF4-FFF2-40B4-BE49-F238E27FC236}">
                <a16:creationId xmlns:a16="http://schemas.microsoft.com/office/drawing/2014/main" id="{994005DC-CA08-42BC-AC84-70D2507498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7072"/>
          <a:stretch/>
        </p:blipFill>
        <p:spPr>
          <a:xfrm>
            <a:off x="350109" y="999640"/>
            <a:ext cx="5439905" cy="2843054"/>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8413" t="22260" r="20171" b="29605"/>
          <a:stretch/>
        </p:blipFill>
        <p:spPr>
          <a:xfrm>
            <a:off x="6044340" y="2392679"/>
            <a:ext cx="3015679" cy="3558669"/>
          </a:xfrm>
          <a:prstGeom prst="rect">
            <a:avLst/>
          </a:prstGeom>
        </p:spPr>
      </p:pic>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21340" y="2475500"/>
            <a:ext cx="1197245" cy="838072"/>
          </a:xfrm>
          <a:prstGeom prst="rect">
            <a:avLst/>
          </a:prstGeom>
        </p:spPr>
      </p:pic>
    </p:spTree>
    <p:extLst>
      <p:ext uri="{BB962C8B-B14F-4D97-AF65-F5344CB8AC3E}">
        <p14:creationId xmlns:p14="http://schemas.microsoft.com/office/powerpoint/2010/main" val="118786386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6" name="TextBox 5">
            <a:extLst>
              <a:ext uri="{FF2B5EF4-FFF2-40B4-BE49-F238E27FC236}">
                <a16:creationId xmlns:a16="http://schemas.microsoft.com/office/drawing/2014/main" id="{5009F3D5-88E8-4D51-947C-55B09C79046C}"/>
              </a:ext>
            </a:extLst>
          </p:cNvPr>
          <p:cNvSpPr txBox="1"/>
          <p:nvPr/>
        </p:nvSpPr>
        <p:spPr>
          <a:xfrm>
            <a:off x="6359611" y="1329416"/>
            <a:ext cx="5616163" cy="1200329"/>
          </a:xfrm>
          <a:prstGeom prst="rect">
            <a:avLst/>
          </a:prstGeom>
          <a:noFill/>
        </p:spPr>
        <p:txBody>
          <a:bodyPr wrap="square" rtlCol="0">
            <a:spAutoFit/>
          </a:bodyPr>
          <a:lstStyle/>
          <a:p>
            <a:pPr algn="r"/>
            <a:r>
              <a:rPr lang="en-US" sz="2400" dirty="0" smtClean="0"/>
              <a:t>Nathan Butler, AIA – Design Chair</a:t>
            </a:r>
          </a:p>
          <a:p>
            <a:pPr algn="r"/>
            <a:r>
              <a:rPr lang="en-US" sz="2400" dirty="0" smtClean="0"/>
              <a:t>HKS Architects</a:t>
            </a:r>
          </a:p>
          <a:p>
            <a:pPr algn="r"/>
            <a:r>
              <a:rPr lang="en-US" sz="2400" dirty="0" smtClean="0"/>
              <a:t>Architect</a:t>
            </a:r>
          </a:p>
        </p:txBody>
      </p:sp>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401299" y="2529745"/>
            <a:ext cx="1599529" cy="899114"/>
          </a:xfrm>
          <a:prstGeom prst="rect">
            <a:avLst/>
          </a:prstGeom>
        </p:spPr>
      </p:pic>
      <p:pic>
        <p:nvPicPr>
          <p:cNvPr id="8" name="Picture 7">
            <a:extLst>
              <a:ext uri="{FF2B5EF4-FFF2-40B4-BE49-F238E27FC236}">
                <a16:creationId xmlns:a16="http://schemas.microsoft.com/office/drawing/2014/main" id="{994005DC-CA08-42BC-AC84-70D2507498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855" t="31156" r="41583" b="10527"/>
          <a:stretch/>
        </p:blipFill>
        <p:spPr>
          <a:xfrm>
            <a:off x="7840980" y="2095500"/>
            <a:ext cx="1584284" cy="421386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8" t="11404" r="1" b="39350"/>
          <a:stretch/>
        </p:blipFill>
        <p:spPr>
          <a:xfrm>
            <a:off x="403860" y="3954780"/>
            <a:ext cx="6995160" cy="228600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17589" r="18023" b="35386"/>
          <a:stretch/>
        </p:blipFill>
        <p:spPr>
          <a:xfrm>
            <a:off x="419100" y="1089660"/>
            <a:ext cx="6979920" cy="2659380"/>
          </a:xfrm>
          <a:prstGeom prst="rect">
            <a:avLst/>
          </a:prstGeom>
        </p:spPr>
      </p:pic>
    </p:spTree>
    <p:extLst>
      <p:ext uri="{BB962C8B-B14F-4D97-AF65-F5344CB8AC3E}">
        <p14:creationId xmlns:p14="http://schemas.microsoft.com/office/powerpoint/2010/main" val="409499428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4660" y="2197038"/>
            <a:ext cx="1295400" cy="1295400"/>
          </a:xfrm>
          <a:prstGeom prst="rect">
            <a:avLst/>
          </a:prstGeom>
        </p:spPr>
      </p:pic>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9" name="TextBox 8">
            <a:extLst>
              <a:ext uri="{FF2B5EF4-FFF2-40B4-BE49-F238E27FC236}">
                <a16:creationId xmlns:a16="http://schemas.microsoft.com/office/drawing/2014/main" id="{5009F3D5-88E8-4D51-947C-55B09C79046C}"/>
              </a:ext>
            </a:extLst>
          </p:cNvPr>
          <p:cNvSpPr txBox="1"/>
          <p:nvPr/>
        </p:nvSpPr>
        <p:spPr>
          <a:xfrm>
            <a:off x="5659395" y="1235075"/>
            <a:ext cx="6316380" cy="1200329"/>
          </a:xfrm>
          <a:prstGeom prst="rect">
            <a:avLst/>
          </a:prstGeom>
          <a:noFill/>
        </p:spPr>
        <p:txBody>
          <a:bodyPr wrap="square" rtlCol="0">
            <a:spAutoFit/>
          </a:bodyPr>
          <a:lstStyle/>
          <a:p>
            <a:pPr algn="r"/>
            <a:r>
              <a:rPr lang="en-US" sz="2400" dirty="0" smtClean="0"/>
              <a:t>Mark Jackson – Scholarship Chair</a:t>
            </a:r>
            <a:endParaRPr lang="en-US" sz="2400" dirty="0"/>
          </a:p>
          <a:p>
            <a:pPr algn="r"/>
            <a:r>
              <a:rPr lang="en-US" sz="2400" dirty="0" smtClean="0"/>
              <a:t>Jackson, Collingsworth &amp; Johnson Insurance</a:t>
            </a:r>
          </a:p>
          <a:p>
            <a:pPr algn="r"/>
            <a:r>
              <a:rPr lang="en-US" sz="2400" dirty="0" smtClean="0"/>
              <a:t>Insurance Agency</a:t>
            </a:r>
            <a:endParaRPr lang="en-US" sz="2400" dirty="0"/>
          </a:p>
        </p:txBody>
      </p:sp>
      <p:pic>
        <p:nvPicPr>
          <p:cNvPr id="5" name="Picture 4">
            <a:extLst>
              <a:ext uri="{FF2B5EF4-FFF2-40B4-BE49-F238E27FC236}">
                <a16:creationId xmlns:a16="http://schemas.microsoft.com/office/drawing/2014/main" id="{994005DC-CA08-42BC-AC84-70D2507498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283" t="13561" r="13542" b="20776"/>
          <a:stretch/>
        </p:blipFill>
        <p:spPr>
          <a:xfrm>
            <a:off x="1701708" y="3916679"/>
            <a:ext cx="3722690" cy="2346961"/>
          </a:xfrm>
          <a:prstGeom prst="rect">
            <a:avLst/>
          </a:prstGeom>
        </p:spPr>
      </p:pic>
      <p:pic>
        <p:nvPicPr>
          <p:cNvPr id="10" name="Picture 9">
            <a:extLst>
              <a:ext uri="{FF2B5EF4-FFF2-40B4-BE49-F238E27FC236}">
                <a16:creationId xmlns:a16="http://schemas.microsoft.com/office/drawing/2014/main" id="{994005DC-CA08-42BC-AC84-70D2507498D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364" t="15898" b="7055"/>
          <a:stretch/>
        </p:blipFill>
        <p:spPr>
          <a:xfrm>
            <a:off x="209694" y="1010464"/>
            <a:ext cx="5214704" cy="2849880"/>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0797" t="14486" r="21248" b="5703"/>
          <a:stretch/>
        </p:blipFill>
        <p:spPr>
          <a:xfrm>
            <a:off x="5569178" y="2197038"/>
            <a:ext cx="4080033" cy="3182682"/>
          </a:xfrm>
          <a:prstGeom prst="rect">
            <a:avLst/>
          </a:prstGeom>
        </p:spPr>
      </p:pic>
    </p:spTree>
    <p:extLst>
      <p:ext uri="{BB962C8B-B14F-4D97-AF65-F5344CB8AC3E}">
        <p14:creationId xmlns:p14="http://schemas.microsoft.com/office/powerpoint/2010/main" val="219313171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pic>
        <p:nvPicPr>
          <p:cNvPr id="5" name="Picture 4">
            <a:extLst>
              <a:ext uri="{FF2B5EF4-FFF2-40B4-BE49-F238E27FC236}">
                <a16:creationId xmlns:a16="http://schemas.microsoft.com/office/drawing/2014/main" id="{994005DC-CA08-42BC-AC84-70D2507498D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26549" b="6451"/>
          <a:stretch/>
        </p:blipFill>
        <p:spPr>
          <a:xfrm>
            <a:off x="449452" y="1413918"/>
            <a:ext cx="4053968" cy="3429302"/>
          </a:xfrm>
          <a:prstGeom prst="rect">
            <a:avLst/>
          </a:prstGeom>
        </p:spPr>
      </p:pic>
      <p:sp>
        <p:nvSpPr>
          <p:cNvPr id="6" name="TextBox 5">
            <a:extLst>
              <a:ext uri="{FF2B5EF4-FFF2-40B4-BE49-F238E27FC236}">
                <a16:creationId xmlns:a16="http://schemas.microsoft.com/office/drawing/2014/main" id="{5009F3D5-88E8-4D51-947C-55B09C79046C}"/>
              </a:ext>
            </a:extLst>
          </p:cNvPr>
          <p:cNvSpPr txBox="1"/>
          <p:nvPr/>
        </p:nvSpPr>
        <p:spPr>
          <a:xfrm>
            <a:off x="6359611" y="1368166"/>
            <a:ext cx="5616163" cy="1200329"/>
          </a:xfrm>
          <a:prstGeom prst="rect">
            <a:avLst/>
          </a:prstGeom>
          <a:noFill/>
        </p:spPr>
        <p:txBody>
          <a:bodyPr wrap="square" rtlCol="0">
            <a:spAutoFit/>
          </a:bodyPr>
          <a:lstStyle/>
          <a:p>
            <a:pPr algn="r"/>
            <a:r>
              <a:rPr lang="en-US" sz="2400" dirty="0" smtClean="0"/>
              <a:t>Sean Dillon – Governance Chair</a:t>
            </a:r>
          </a:p>
          <a:p>
            <a:pPr algn="r"/>
            <a:r>
              <a:rPr lang="en-US" sz="2400" dirty="0" err="1" smtClean="0"/>
              <a:t>Moye</a:t>
            </a:r>
            <a:r>
              <a:rPr lang="en-US" sz="2400" dirty="0" smtClean="0"/>
              <a:t>, O’Brien, </a:t>
            </a:r>
            <a:r>
              <a:rPr lang="en-US" sz="2400" dirty="0" err="1" smtClean="0"/>
              <a:t>Pickert</a:t>
            </a:r>
            <a:r>
              <a:rPr lang="en-US" sz="2400" dirty="0" smtClean="0"/>
              <a:t>, Dillon &amp; Masterson</a:t>
            </a:r>
          </a:p>
          <a:p>
            <a:pPr algn="r"/>
            <a:r>
              <a:rPr lang="en-US" sz="2400" dirty="0" smtClean="0"/>
              <a:t>Attorney at Law – Construction Law</a:t>
            </a:r>
          </a:p>
        </p:txBody>
      </p:sp>
      <p:pic>
        <p:nvPicPr>
          <p:cNvPr id="7" name="Picture 6">
            <a:extLst>
              <a:ext uri="{FF2B5EF4-FFF2-40B4-BE49-F238E27FC236}">
                <a16:creationId xmlns:a16="http://schemas.microsoft.com/office/drawing/2014/main" id="{994005DC-CA08-42BC-AC84-70D2507498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8729" t="19624" r="11026" b="30573"/>
          <a:stretch/>
        </p:blipFill>
        <p:spPr>
          <a:xfrm>
            <a:off x="4588476" y="2510438"/>
            <a:ext cx="2598392" cy="277368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2393" y="2510438"/>
            <a:ext cx="1383381" cy="1383381"/>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4965" t="14600" r="47687" b="29852"/>
          <a:stretch/>
        </p:blipFill>
        <p:spPr>
          <a:xfrm>
            <a:off x="7482840" y="2610964"/>
            <a:ext cx="1744980" cy="3710940"/>
          </a:xfrm>
          <a:prstGeom prst="rect">
            <a:avLst/>
          </a:prstGeom>
        </p:spPr>
      </p:pic>
    </p:spTree>
    <p:extLst>
      <p:ext uri="{BB962C8B-B14F-4D97-AF65-F5344CB8AC3E}">
        <p14:creationId xmlns:p14="http://schemas.microsoft.com/office/powerpoint/2010/main" val="171288224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9" name="TextBox 8">
            <a:extLst>
              <a:ext uri="{FF2B5EF4-FFF2-40B4-BE49-F238E27FC236}">
                <a16:creationId xmlns:a16="http://schemas.microsoft.com/office/drawing/2014/main" id="{5009F3D5-88E8-4D51-947C-55B09C79046C}"/>
              </a:ext>
            </a:extLst>
          </p:cNvPr>
          <p:cNvSpPr txBox="1"/>
          <p:nvPr/>
        </p:nvSpPr>
        <p:spPr>
          <a:xfrm>
            <a:off x="5659395" y="1290070"/>
            <a:ext cx="6316380" cy="1200329"/>
          </a:xfrm>
          <a:prstGeom prst="rect">
            <a:avLst/>
          </a:prstGeom>
          <a:noFill/>
        </p:spPr>
        <p:txBody>
          <a:bodyPr wrap="square" rtlCol="0">
            <a:spAutoFit/>
          </a:bodyPr>
          <a:lstStyle/>
          <a:p>
            <a:pPr algn="r"/>
            <a:r>
              <a:rPr lang="en-US" sz="2400" dirty="0" smtClean="0"/>
              <a:t>Corey Zimmerman – PR / Marketing Chair</a:t>
            </a:r>
            <a:endParaRPr lang="en-US" sz="2400" dirty="0"/>
          </a:p>
          <a:p>
            <a:pPr algn="r"/>
            <a:r>
              <a:rPr lang="en-US" sz="2400" dirty="0" smtClean="0"/>
              <a:t>Gilbane Building Company</a:t>
            </a:r>
          </a:p>
          <a:p>
            <a:pPr algn="r"/>
            <a:r>
              <a:rPr lang="en-US" sz="2400" dirty="0" smtClean="0"/>
              <a:t>General Contractor</a:t>
            </a:r>
            <a:endParaRPr lang="en-US" sz="2400" dirty="0"/>
          </a:p>
        </p:txBody>
      </p:sp>
      <p:pic>
        <p:nvPicPr>
          <p:cNvPr id="5" name="Picture 4">
            <a:extLst>
              <a:ext uri="{FF2B5EF4-FFF2-40B4-BE49-F238E27FC236}">
                <a16:creationId xmlns:a16="http://schemas.microsoft.com/office/drawing/2014/main" id="{994005DC-CA08-42BC-AC84-70D2507498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2923" y="1437304"/>
            <a:ext cx="5519298" cy="3665802"/>
          </a:xfrm>
          <a:prstGeom prst="rect">
            <a:avLst/>
          </a:prstGeom>
        </p:spPr>
      </p:pic>
      <p:pic>
        <p:nvPicPr>
          <p:cNvPr id="6" name="Picture 5">
            <a:extLst>
              <a:ext uri="{FF2B5EF4-FFF2-40B4-BE49-F238E27FC236}">
                <a16:creationId xmlns:a16="http://schemas.microsoft.com/office/drawing/2014/main" id="{994005DC-CA08-42BC-AC84-70D2507498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6532"/>
          <a:stretch/>
        </p:blipFill>
        <p:spPr>
          <a:xfrm>
            <a:off x="6634640" y="2770583"/>
            <a:ext cx="2469358" cy="3103275"/>
          </a:xfrm>
          <a:prstGeom prst="rect">
            <a:avLst/>
          </a:prstGeom>
        </p:spPr>
      </p:pic>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83139" y="2590800"/>
            <a:ext cx="2009877" cy="607545"/>
          </a:xfrm>
          <a:prstGeom prst="rect">
            <a:avLst/>
          </a:prstGeom>
        </p:spPr>
      </p:pic>
    </p:spTree>
    <p:extLst>
      <p:ext uri="{BB962C8B-B14F-4D97-AF65-F5344CB8AC3E}">
        <p14:creationId xmlns:p14="http://schemas.microsoft.com/office/powerpoint/2010/main" val="243636513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4005DC-CA08-42BC-AC84-70D2507498D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473" r="15318" b="5541"/>
          <a:stretch/>
        </p:blipFill>
        <p:spPr>
          <a:xfrm>
            <a:off x="5125677" y="2977578"/>
            <a:ext cx="4048803" cy="3089804"/>
          </a:xfrm>
          <a:prstGeom prst="rect">
            <a:avLst/>
          </a:prstGeom>
        </p:spPr>
      </p:pic>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9" name="TextBox 8">
            <a:extLst>
              <a:ext uri="{FF2B5EF4-FFF2-40B4-BE49-F238E27FC236}">
                <a16:creationId xmlns:a16="http://schemas.microsoft.com/office/drawing/2014/main" id="{5009F3D5-88E8-4D51-947C-55B09C79046C}"/>
              </a:ext>
            </a:extLst>
          </p:cNvPr>
          <p:cNvSpPr txBox="1"/>
          <p:nvPr/>
        </p:nvSpPr>
        <p:spPr>
          <a:xfrm>
            <a:off x="5659395" y="1290070"/>
            <a:ext cx="6316380" cy="1569660"/>
          </a:xfrm>
          <a:prstGeom prst="rect">
            <a:avLst/>
          </a:prstGeom>
          <a:noFill/>
        </p:spPr>
        <p:txBody>
          <a:bodyPr wrap="square" rtlCol="0">
            <a:spAutoFit/>
          </a:bodyPr>
          <a:lstStyle/>
          <a:p>
            <a:pPr algn="r"/>
            <a:r>
              <a:rPr lang="en-US" sz="2400" dirty="0" smtClean="0"/>
              <a:t>In closing, diversity within our Central Florida ACE Mentor Board is paramount for our ability to serve our student protégés, their parents, our mentors and overall Orlando community. </a:t>
            </a:r>
            <a:endParaRPr lang="en-US" sz="2400" dirty="0"/>
          </a:p>
        </p:txBody>
      </p:sp>
      <p:pic>
        <p:nvPicPr>
          <p:cNvPr id="5" name="Picture 4">
            <a:extLst>
              <a:ext uri="{FF2B5EF4-FFF2-40B4-BE49-F238E27FC236}">
                <a16:creationId xmlns:a16="http://schemas.microsoft.com/office/drawing/2014/main" id="{994005DC-CA08-42BC-AC84-70D2507498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303" b="5685"/>
          <a:stretch/>
        </p:blipFill>
        <p:spPr>
          <a:xfrm>
            <a:off x="175259" y="1764250"/>
            <a:ext cx="4874535" cy="3341150"/>
          </a:xfrm>
          <a:prstGeom prst="rect">
            <a:avLst/>
          </a:prstGeom>
        </p:spPr>
      </p:pic>
      <p:sp>
        <p:nvSpPr>
          <p:cNvPr id="6" name="TextBox 5">
            <a:extLst>
              <a:ext uri="{FF2B5EF4-FFF2-40B4-BE49-F238E27FC236}">
                <a16:creationId xmlns:a16="http://schemas.microsoft.com/office/drawing/2014/main" id="{5009F3D5-88E8-4D51-947C-55B09C79046C}"/>
              </a:ext>
            </a:extLst>
          </p:cNvPr>
          <p:cNvSpPr txBox="1"/>
          <p:nvPr/>
        </p:nvSpPr>
        <p:spPr>
          <a:xfrm>
            <a:off x="9879532" y="2766926"/>
            <a:ext cx="1739653" cy="1015663"/>
          </a:xfrm>
          <a:prstGeom prst="rect">
            <a:avLst/>
          </a:prstGeom>
          <a:noFill/>
        </p:spPr>
        <p:txBody>
          <a:bodyPr wrap="square" rtlCol="0">
            <a:spAutoFit/>
          </a:bodyPr>
          <a:lstStyle/>
          <a:p>
            <a:pPr algn="r"/>
            <a:r>
              <a:rPr lang="en-US" sz="6000" dirty="0" smtClean="0"/>
              <a:t>Q&amp;A</a:t>
            </a:r>
            <a:endParaRPr lang="en-US" sz="60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7079" y="3832861"/>
            <a:ext cx="1041434" cy="1041434"/>
          </a:xfrm>
          <a:prstGeom prst="rect">
            <a:avLst/>
          </a:prstGeom>
        </p:spPr>
      </p:pic>
    </p:spTree>
    <p:extLst>
      <p:ext uri="{BB962C8B-B14F-4D97-AF65-F5344CB8AC3E}">
        <p14:creationId xmlns:p14="http://schemas.microsoft.com/office/powerpoint/2010/main" val="79305099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7" name="TextBox 6">
            <a:extLst>
              <a:ext uri="{FF2B5EF4-FFF2-40B4-BE49-F238E27FC236}">
                <a16:creationId xmlns:a16="http://schemas.microsoft.com/office/drawing/2014/main" id="{5009F3D5-88E8-4D51-947C-55B09C79046C}"/>
              </a:ext>
            </a:extLst>
          </p:cNvPr>
          <p:cNvSpPr txBox="1"/>
          <p:nvPr/>
        </p:nvSpPr>
        <p:spPr>
          <a:xfrm>
            <a:off x="266699" y="1692898"/>
            <a:ext cx="11310345" cy="1200329"/>
          </a:xfrm>
          <a:prstGeom prst="rect">
            <a:avLst/>
          </a:prstGeom>
          <a:noFill/>
        </p:spPr>
        <p:txBody>
          <a:bodyPr wrap="square" rtlCol="0">
            <a:spAutoFit/>
          </a:bodyPr>
          <a:lstStyle/>
          <a:p>
            <a:r>
              <a:rPr lang="en-US" sz="2400" dirty="0"/>
              <a:t>Chairman Duties: </a:t>
            </a:r>
            <a:endParaRPr lang="en-US" sz="2400" dirty="0" smtClean="0"/>
          </a:p>
          <a:p>
            <a:r>
              <a:rPr lang="en-US" sz="2400" dirty="0" smtClean="0"/>
              <a:t>Effect </a:t>
            </a:r>
            <a:r>
              <a:rPr lang="en-US" sz="2400" dirty="0"/>
              <a:t>or monitor Implementation of  decision by the Board, preside over all meetings of the Board and Executive </a:t>
            </a:r>
            <a:r>
              <a:rPr lang="en-US" sz="2400" dirty="0" smtClean="0"/>
              <a:t>Committee. </a:t>
            </a:r>
            <a:endParaRPr lang="en-US" sz="2400" dirty="0"/>
          </a:p>
        </p:txBody>
      </p:sp>
      <p:sp>
        <p:nvSpPr>
          <p:cNvPr id="8" name="TextBox 7">
            <a:extLst>
              <a:ext uri="{FF2B5EF4-FFF2-40B4-BE49-F238E27FC236}">
                <a16:creationId xmlns:a16="http://schemas.microsoft.com/office/drawing/2014/main" id="{5009F3D5-88E8-4D51-947C-55B09C79046C}"/>
              </a:ext>
            </a:extLst>
          </p:cNvPr>
          <p:cNvSpPr txBox="1"/>
          <p:nvPr/>
        </p:nvSpPr>
        <p:spPr>
          <a:xfrm>
            <a:off x="266700" y="3666450"/>
            <a:ext cx="11310345" cy="1200329"/>
          </a:xfrm>
          <a:prstGeom prst="rect">
            <a:avLst/>
          </a:prstGeom>
          <a:noFill/>
        </p:spPr>
        <p:txBody>
          <a:bodyPr wrap="square" rtlCol="0">
            <a:spAutoFit/>
          </a:bodyPr>
          <a:lstStyle/>
          <a:p>
            <a:r>
              <a:rPr lang="en-US" sz="2400" dirty="0"/>
              <a:t>Vice Chairman Duties: </a:t>
            </a:r>
            <a:endParaRPr lang="en-US" sz="2400" dirty="0" smtClean="0"/>
          </a:p>
          <a:p>
            <a:r>
              <a:rPr lang="en-US" sz="2400" dirty="0"/>
              <a:t>A</a:t>
            </a:r>
            <a:r>
              <a:rPr lang="en-US" sz="2400" dirty="0" smtClean="0"/>
              <a:t>s </a:t>
            </a:r>
            <a:r>
              <a:rPr lang="en-US" sz="2400" dirty="0"/>
              <a:t>may be assigned by Board.  In absence of Chairman shall perform duties of the </a:t>
            </a:r>
            <a:r>
              <a:rPr lang="en-US" sz="2400" dirty="0" smtClean="0"/>
              <a:t>Chairman.</a:t>
            </a:r>
            <a:endParaRPr lang="en-US" sz="2400" dirty="0"/>
          </a:p>
        </p:txBody>
      </p:sp>
    </p:spTree>
    <p:extLst>
      <p:ext uri="{BB962C8B-B14F-4D97-AF65-F5344CB8AC3E}">
        <p14:creationId xmlns:p14="http://schemas.microsoft.com/office/powerpoint/2010/main" val="91716088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sp>
        <p:nvSpPr>
          <p:cNvPr id="10" name="TextBox 9">
            <a:extLst>
              <a:ext uri="{FF2B5EF4-FFF2-40B4-BE49-F238E27FC236}">
                <a16:creationId xmlns:a16="http://schemas.microsoft.com/office/drawing/2014/main" id="{5009F3D5-88E8-4D51-947C-55B09C79046C}"/>
              </a:ext>
            </a:extLst>
          </p:cNvPr>
          <p:cNvSpPr txBox="1"/>
          <p:nvPr/>
        </p:nvSpPr>
        <p:spPr>
          <a:xfrm>
            <a:off x="206976" y="1294383"/>
            <a:ext cx="11310345" cy="1938992"/>
          </a:xfrm>
          <a:prstGeom prst="rect">
            <a:avLst/>
          </a:prstGeom>
          <a:noFill/>
        </p:spPr>
        <p:txBody>
          <a:bodyPr wrap="square" rtlCol="0">
            <a:spAutoFit/>
          </a:bodyPr>
          <a:lstStyle/>
          <a:p>
            <a:r>
              <a:rPr lang="en-US" sz="2400" dirty="0" smtClean="0"/>
              <a:t>Secretary </a:t>
            </a:r>
            <a:r>
              <a:rPr lang="en-US" sz="2400" dirty="0"/>
              <a:t>Duties: </a:t>
            </a:r>
            <a:endParaRPr lang="en-US" sz="2400" dirty="0" smtClean="0"/>
          </a:p>
          <a:p>
            <a:r>
              <a:rPr lang="en-US" sz="2400" dirty="0" smtClean="0"/>
              <a:t>Promote </a:t>
            </a:r>
            <a:r>
              <a:rPr lang="en-US" sz="2400" dirty="0"/>
              <a:t>communication among Board Committees and the Board via contact with Committee Chairpersons prior to each board meeting and other actions appropriate to support the full and active function of Board Committees; keep running list of tasks to be completed</a:t>
            </a:r>
          </a:p>
        </p:txBody>
      </p:sp>
      <p:sp>
        <p:nvSpPr>
          <p:cNvPr id="11" name="TextBox 10">
            <a:extLst>
              <a:ext uri="{FF2B5EF4-FFF2-40B4-BE49-F238E27FC236}">
                <a16:creationId xmlns:a16="http://schemas.microsoft.com/office/drawing/2014/main" id="{5009F3D5-88E8-4D51-947C-55B09C79046C}"/>
              </a:ext>
            </a:extLst>
          </p:cNvPr>
          <p:cNvSpPr txBox="1"/>
          <p:nvPr/>
        </p:nvSpPr>
        <p:spPr>
          <a:xfrm>
            <a:off x="206975" y="3538417"/>
            <a:ext cx="11310345" cy="1569660"/>
          </a:xfrm>
          <a:prstGeom prst="rect">
            <a:avLst/>
          </a:prstGeom>
          <a:noFill/>
        </p:spPr>
        <p:txBody>
          <a:bodyPr wrap="square" rtlCol="0">
            <a:spAutoFit/>
          </a:bodyPr>
          <a:lstStyle/>
          <a:p>
            <a:r>
              <a:rPr lang="en-US" sz="2400" dirty="0"/>
              <a:t>Treasurer Duties: </a:t>
            </a:r>
            <a:endParaRPr lang="en-US" sz="2400" dirty="0" smtClean="0"/>
          </a:p>
          <a:p>
            <a:r>
              <a:rPr lang="en-US" sz="2400" dirty="0" smtClean="0"/>
              <a:t>Shall </a:t>
            </a:r>
            <a:r>
              <a:rPr lang="en-US" sz="2400" dirty="0"/>
              <a:t>be chairman of Finance Committee; shall be responsible for custody and investment of all funds; shall keep full and accurate accounts of receipts and disbursements of the Corporation and provide financial statements at each meeting</a:t>
            </a:r>
          </a:p>
        </p:txBody>
      </p:sp>
    </p:spTree>
    <p:extLst>
      <p:ext uri="{BB962C8B-B14F-4D97-AF65-F5344CB8AC3E}">
        <p14:creationId xmlns:p14="http://schemas.microsoft.com/office/powerpoint/2010/main" val="266112108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graphicFrame>
        <p:nvGraphicFramePr>
          <p:cNvPr id="2" name="Table 1"/>
          <p:cNvGraphicFramePr>
            <a:graphicFrameLocks noGrp="1"/>
          </p:cNvGraphicFramePr>
          <p:nvPr/>
        </p:nvGraphicFramePr>
        <p:xfrm>
          <a:off x="583875" y="1271041"/>
          <a:ext cx="5219700" cy="876300"/>
        </p:xfrm>
        <a:graphic>
          <a:graphicData uri="http://schemas.openxmlformats.org/drawingml/2006/table">
            <a:tbl>
              <a:tblPr>
                <a:tableStyleId>{5C22544A-7EE6-4342-B048-85BDC9FD1C3A}</a:tableStyleId>
              </a:tblPr>
              <a:tblGrid>
                <a:gridCol w="266700">
                  <a:extLst>
                    <a:ext uri="{9D8B030D-6E8A-4147-A177-3AD203B41FA5}">
                      <a16:colId xmlns:a16="http://schemas.microsoft.com/office/drawing/2014/main" val="3080087250"/>
                    </a:ext>
                  </a:extLst>
                </a:gridCol>
                <a:gridCol w="4953000">
                  <a:extLst>
                    <a:ext uri="{9D8B030D-6E8A-4147-A177-3AD203B41FA5}">
                      <a16:colId xmlns:a16="http://schemas.microsoft.com/office/drawing/2014/main" val="1521104613"/>
                    </a:ext>
                  </a:extLst>
                </a:gridCol>
              </a:tblGrid>
              <a:tr h="219075">
                <a:tc gridSpan="2">
                  <a:txBody>
                    <a:bodyPr/>
                    <a:lstStyle/>
                    <a:p>
                      <a:pPr algn="l" fontAlgn="t"/>
                      <a:r>
                        <a:rPr lang="en-US" sz="1000" u="none" strike="noStrike">
                          <a:effectLst/>
                        </a:rPr>
                        <a:t>Overall Duties of Board of Directors</a:t>
                      </a:r>
                      <a:endParaRPr lang="en-US" sz="1000" b="1"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2585479970"/>
                  </a:ext>
                </a:extLst>
              </a:tr>
              <a:tr h="21907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r>
                        <a:rPr lang="en-US" sz="1000" u="none" strike="noStrike" dirty="0">
                          <a:effectLst/>
                        </a:rPr>
                        <a:t>Develop and monitor annual timeline for duties of all committees</a:t>
                      </a:r>
                      <a:endParaRPr lang="en-US" sz="1000" b="0" i="0" u="none" strike="noStrike" dirty="0">
                        <a:effectLst/>
                        <a:latin typeface="Arial" panose="020B0604020202020204" pitchFamily="34" charset="0"/>
                      </a:endParaRPr>
                    </a:p>
                  </a:txBody>
                  <a:tcPr marL="9525" marR="9525" marT="9525" marB="0"/>
                </a:tc>
                <a:extLst>
                  <a:ext uri="{0D108BD9-81ED-4DB2-BD59-A6C34878D82A}">
                    <a16:rowId xmlns:a16="http://schemas.microsoft.com/office/drawing/2014/main" val="639240011"/>
                  </a:ext>
                </a:extLst>
              </a:tr>
              <a:tr h="21907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r>
                        <a:rPr lang="en-US" sz="1000" u="none" strike="noStrike" dirty="0">
                          <a:effectLst/>
                        </a:rPr>
                        <a:t>Set up annual retreat for Board and Committee Chairs</a:t>
                      </a:r>
                      <a:endParaRPr lang="en-US" sz="1000" b="0" i="0" u="none" strike="noStrike" dirty="0">
                        <a:effectLst/>
                        <a:latin typeface="Arial" panose="020B0604020202020204" pitchFamily="34" charset="0"/>
                      </a:endParaRPr>
                    </a:p>
                  </a:txBody>
                  <a:tcPr marL="9525" marR="9525" marT="9525" marB="0"/>
                </a:tc>
                <a:extLst>
                  <a:ext uri="{0D108BD9-81ED-4DB2-BD59-A6C34878D82A}">
                    <a16:rowId xmlns:a16="http://schemas.microsoft.com/office/drawing/2014/main" val="1339767551"/>
                  </a:ext>
                </a:extLst>
              </a:tr>
              <a:tr h="21907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r>
                        <a:rPr lang="en-US" sz="1000" u="none" strike="noStrike" dirty="0">
                          <a:effectLst/>
                        </a:rPr>
                        <a:t>Plan end of program meeting with Leaders to discuss best practices for future</a:t>
                      </a:r>
                      <a:endParaRPr lang="en-US" sz="1000" b="0" i="0" u="none" strike="noStrike" dirty="0">
                        <a:effectLst/>
                        <a:latin typeface="Arial" panose="020B0604020202020204" pitchFamily="34" charset="0"/>
                      </a:endParaRPr>
                    </a:p>
                  </a:txBody>
                  <a:tcPr marL="9525" marR="9525" marT="9525" marB="0"/>
                </a:tc>
                <a:extLst>
                  <a:ext uri="{0D108BD9-81ED-4DB2-BD59-A6C34878D82A}">
                    <a16:rowId xmlns:a16="http://schemas.microsoft.com/office/drawing/2014/main" val="45625592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808724819"/>
              </p:ext>
            </p:extLst>
          </p:nvPr>
        </p:nvGraphicFramePr>
        <p:xfrm>
          <a:off x="583875" y="2543340"/>
          <a:ext cx="5219700" cy="2428875"/>
        </p:xfrm>
        <a:graphic>
          <a:graphicData uri="http://schemas.openxmlformats.org/drawingml/2006/table">
            <a:tbl>
              <a:tblPr>
                <a:tableStyleId>{5C22544A-7EE6-4342-B048-85BDC9FD1C3A}</a:tableStyleId>
              </a:tblPr>
              <a:tblGrid>
                <a:gridCol w="545851">
                  <a:extLst>
                    <a:ext uri="{9D8B030D-6E8A-4147-A177-3AD203B41FA5}">
                      <a16:colId xmlns:a16="http://schemas.microsoft.com/office/drawing/2014/main" val="197040689"/>
                    </a:ext>
                  </a:extLst>
                </a:gridCol>
                <a:gridCol w="238810">
                  <a:extLst>
                    <a:ext uri="{9D8B030D-6E8A-4147-A177-3AD203B41FA5}">
                      <a16:colId xmlns:a16="http://schemas.microsoft.com/office/drawing/2014/main" val="64052561"/>
                    </a:ext>
                  </a:extLst>
                </a:gridCol>
                <a:gridCol w="545851">
                  <a:extLst>
                    <a:ext uri="{9D8B030D-6E8A-4147-A177-3AD203B41FA5}">
                      <a16:colId xmlns:a16="http://schemas.microsoft.com/office/drawing/2014/main" val="2452251358"/>
                    </a:ext>
                  </a:extLst>
                </a:gridCol>
                <a:gridCol w="3889188">
                  <a:extLst>
                    <a:ext uri="{9D8B030D-6E8A-4147-A177-3AD203B41FA5}">
                      <a16:colId xmlns:a16="http://schemas.microsoft.com/office/drawing/2014/main" val="3222875314"/>
                    </a:ext>
                  </a:extLst>
                </a:gridCol>
              </a:tblGrid>
              <a:tr h="161925">
                <a:tc gridSpan="4">
                  <a:txBody>
                    <a:bodyPr/>
                    <a:lstStyle/>
                    <a:p>
                      <a:pPr algn="l" fontAlgn="t"/>
                      <a:r>
                        <a:rPr lang="en-US" sz="1000" u="none" strike="noStrike">
                          <a:effectLst/>
                        </a:rPr>
                        <a:t>Executive Committee**: Chairman &amp; 6 elected members (from Elected Directors)</a:t>
                      </a:r>
                      <a:endParaRPr lang="en-US" sz="1000" b="1" i="0" u="none" strike="noStrike">
                        <a:effectLst/>
                        <a:latin typeface="Arial" panose="020B0604020202020204" pitchFamily="34" charset="0"/>
                      </a:endParaRPr>
                    </a:p>
                  </a:txBody>
                  <a:tcPr marL="9525" marR="9525" marT="9525"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04140671"/>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1255777033"/>
                  </a:ext>
                </a:extLst>
              </a:tr>
              <a:tr h="161925">
                <a:tc gridSpan="4">
                  <a:txBody>
                    <a:bodyPr/>
                    <a:lstStyle/>
                    <a:p>
                      <a:pPr algn="l" fontAlgn="t"/>
                      <a:r>
                        <a:rPr lang="en-US" sz="1000" u="none" strike="noStrike">
                          <a:effectLst/>
                        </a:rPr>
                        <a:t>Nominating Committee **: Chairman &amp; 2 elected members and 1 appointed by chairman</a:t>
                      </a:r>
                      <a:endParaRPr lang="en-US" sz="1000" b="1" i="0" u="none" strike="noStrike">
                        <a:effectLst/>
                        <a:latin typeface="Arial" panose="020B0604020202020204" pitchFamily="34" charset="0"/>
                      </a:endParaRPr>
                    </a:p>
                  </a:txBody>
                  <a:tcPr marL="9525" marR="9525" marT="9525"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79980824"/>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Duties</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3888434782"/>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dirty="0">
                          <a:effectLst/>
                        </a:rPr>
                        <a:t>Identify and nominate new members to fill vacant seats</a:t>
                      </a:r>
                      <a:endParaRPr lang="en-US" sz="1000" b="0" i="0" u="none" strike="noStrike" dirty="0">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3691814837"/>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1329768456"/>
                  </a:ext>
                </a:extLst>
              </a:tr>
              <a:tr h="161925">
                <a:tc gridSpan="4">
                  <a:txBody>
                    <a:bodyPr/>
                    <a:lstStyle/>
                    <a:p>
                      <a:pPr algn="l" fontAlgn="t"/>
                      <a:r>
                        <a:rPr lang="en-US" sz="1000" u="none" strike="noStrike">
                          <a:effectLst/>
                        </a:rPr>
                        <a:t>Finance and Audit Committee** (Treasurer is the Chairman)</a:t>
                      </a:r>
                      <a:endParaRPr lang="en-US" sz="1000" b="1" i="0" u="none" strike="noStrike">
                        <a:effectLst/>
                        <a:latin typeface="Arial" panose="020B0604020202020204" pitchFamily="34" charset="0"/>
                      </a:endParaRPr>
                    </a:p>
                  </a:txBody>
                  <a:tcPr marL="9525" marR="9525" marT="9525"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6056818"/>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Duties</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4050019178"/>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Propose Annual Budget</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2518262755"/>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Review Periodic financial reports against budget</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582213684"/>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Supervise investments of funds</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3440828074"/>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HR Advisor</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4266129573"/>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Responsible for annual audit</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315553997"/>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Send annual thank you letters to donors at end of fiscal period</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1124033576"/>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dirty="0">
                          <a:effectLst/>
                        </a:rPr>
                        <a:t>File annual tax forms</a:t>
                      </a:r>
                      <a:endParaRPr lang="en-US" sz="1000" b="0" i="0" u="none" strike="noStrike" dirty="0">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2286240469"/>
                  </a:ext>
                </a:extLst>
              </a:tr>
            </a:tbl>
          </a:graphicData>
        </a:graphic>
      </p:graphicFrame>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065" t="20763" r="9509" b="128"/>
          <a:stretch/>
        </p:blipFill>
        <p:spPr>
          <a:xfrm>
            <a:off x="6050680" y="1268605"/>
            <a:ext cx="5387070" cy="3703610"/>
          </a:xfrm>
          <a:prstGeom prst="rect">
            <a:avLst/>
          </a:prstGeom>
        </p:spPr>
      </p:pic>
    </p:spTree>
    <p:extLst>
      <p:ext uri="{BB962C8B-B14F-4D97-AF65-F5344CB8AC3E}">
        <p14:creationId xmlns:p14="http://schemas.microsoft.com/office/powerpoint/2010/main" val="250661347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26092166"/>
              </p:ext>
            </p:extLst>
          </p:nvPr>
        </p:nvGraphicFramePr>
        <p:xfrm>
          <a:off x="339090" y="1322070"/>
          <a:ext cx="5829300" cy="361950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764861256"/>
                    </a:ext>
                  </a:extLst>
                </a:gridCol>
                <a:gridCol w="266700">
                  <a:extLst>
                    <a:ext uri="{9D8B030D-6E8A-4147-A177-3AD203B41FA5}">
                      <a16:colId xmlns:a16="http://schemas.microsoft.com/office/drawing/2014/main" val="3116272683"/>
                    </a:ext>
                  </a:extLst>
                </a:gridCol>
                <a:gridCol w="609600">
                  <a:extLst>
                    <a:ext uri="{9D8B030D-6E8A-4147-A177-3AD203B41FA5}">
                      <a16:colId xmlns:a16="http://schemas.microsoft.com/office/drawing/2014/main" val="3398909247"/>
                    </a:ext>
                  </a:extLst>
                </a:gridCol>
                <a:gridCol w="4343400">
                  <a:extLst>
                    <a:ext uri="{9D8B030D-6E8A-4147-A177-3AD203B41FA5}">
                      <a16:colId xmlns:a16="http://schemas.microsoft.com/office/drawing/2014/main" val="3338076591"/>
                    </a:ext>
                  </a:extLst>
                </a:gridCol>
              </a:tblGrid>
              <a:tr h="161925">
                <a:tc gridSpan="4">
                  <a:txBody>
                    <a:bodyPr/>
                    <a:lstStyle/>
                    <a:p>
                      <a:pPr algn="l" fontAlgn="t"/>
                      <a:r>
                        <a:rPr lang="en-US" sz="1000" u="none" strike="noStrike">
                          <a:effectLst/>
                        </a:rPr>
                        <a:t>Strategic Planning Committee**</a:t>
                      </a:r>
                      <a:endParaRPr lang="en-US" sz="1000" b="1" i="0" u="none" strike="noStrike">
                        <a:effectLst/>
                        <a:latin typeface="Arial" panose="020B0604020202020204" pitchFamily="34" charset="0"/>
                      </a:endParaRPr>
                    </a:p>
                  </a:txBody>
                  <a:tcPr marL="9525" marR="9525" marT="9525"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49444475"/>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Duties</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3270192571"/>
                  </a:ext>
                </a:extLst>
              </a:tr>
              <a:tr h="361950">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Responsible for the development, evaluation, and revision of the Corporations' Strategic Plan</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3106239272"/>
                  </a:ext>
                </a:extLst>
              </a:tr>
              <a:tr h="323850">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dirty="0">
                          <a:effectLst/>
                        </a:rPr>
                        <a:t>Monitor industry trends, business factors, and external forces to determine their impact and/or relevance to the Strategic Plan</a:t>
                      </a:r>
                      <a:endParaRPr lang="en-US" sz="1000" b="0" i="0" u="none" strike="noStrike" dirty="0">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1383481260"/>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Establish performance measures and report results to board when necessary</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2694073398"/>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Need a 5 and 10 year strategic plan.</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705856779"/>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51050550"/>
                  </a:ext>
                </a:extLst>
              </a:tr>
              <a:tr h="161925">
                <a:tc gridSpan="4">
                  <a:txBody>
                    <a:bodyPr/>
                    <a:lstStyle/>
                    <a:p>
                      <a:pPr algn="l" fontAlgn="t"/>
                      <a:r>
                        <a:rPr lang="en-US" sz="1000" u="none" strike="noStrike">
                          <a:effectLst/>
                        </a:rPr>
                        <a:t>Fund-Raising Committee</a:t>
                      </a:r>
                      <a:endParaRPr lang="en-US" sz="1000" b="1" i="0" u="none" strike="noStrike">
                        <a:effectLst/>
                        <a:latin typeface="Arial" panose="020B0604020202020204" pitchFamily="34" charset="0"/>
                      </a:endParaRPr>
                    </a:p>
                  </a:txBody>
                  <a:tcPr marL="9525" marR="9525" marT="9525"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56571"/>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Duties</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2740506833"/>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Develop a fundraising policy</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2274280413"/>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Develop several fundraising letters for all to use</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804875439"/>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Identify key target donors and their staff</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4039344021"/>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Identify and follow up with local Foundations, i.e. United Way, Magic</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825990130"/>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Plan and execute fundraising events</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663060689"/>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Set up Sphere to track participants</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1985169775"/>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Apply for programs through Best Buy and Wal-Mart (N FL)</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138641376"/>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dirty="0">
                          <a:effectLst/>
                        </a:rPr>
                        <a:t>Research Grants available and present to Board</a:t>
                      </a:r>
                      <a:endParaRPr lang="en-US" sz="1000" b="0" i="0" u="none" strike="noStrike" dirty="0">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1533679147"/>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Form liaison with local Workforce</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1812581192"/>
                  </a:ext>
                </a:extLst>
              </a:tr>
              <a:tr h="342900">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dirty="0">
                          <a:effectLst/>
                        </a:rPr>
                        <a:t>Work with student committee chair to plan annual student presentation and scholarship award event</a:t>
                      </a:r>
                      <a:endParaRPr lang="en-US" sz="1000" b="0" i="0" u="none" strike="noStrike" dirty="0">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4070873383"/>
                  </a:ext>
                </a:extLst>
              </a:tr>
            </a:tbl>
          </a:graphicData>
        </a:graphic>
      </p:graphicFrame>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3765" r="5881" b="10702"/>
          <a:stretch/>
        </p:blipFill>
        <p:spPr>
          <a:xfrm>
            <a:off x="6301741" y="1322071"/>
            <a:ext cx="5791200" cy="3619500"/>
          </a:xfrm>
          <a:prstGeom prst="rect">
            <a:avLst/>
          </a:prstGeom>
        </p:spPr>
      </p:pic>
    </p:spTree>
    <p:extLst>
      <p:ext uri="{BB962C8B-B14F-4D97-AF65-F5344CB8AC3E}">
        <p14:creationId xmlns:p14="http://schemas.microsoft.com/office/powerpoint/2010/main" val="347883448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54765422"/>
              </p:ext>
            </p:extLst>
          </p:nvPr>
        </p:nvGraphicFramePr>
        <p:xfrm>
          <a:off x="528320" y="1299845"/>
          <a:ext cx="5510455" cy="4351334"/>
        </p:xfrm>
        <a:graphic>
          <a:graphicData uri="http://schemas.openxmlformats.org/drawingml/2006/table">
            <a:tbl>
              <a:tblPr>
                <a:tableStyleId>{5C22544A-7EE6-4342-B048-85BDC9FD1C3A}</a:tableStyleId>
              </a:tblPr>
              <a:tblGrid>
                <a:gridCol w="576257">
                  <a:extLst>
                    <a:ext uri="{9D8B030D-6E8A-4147-A177-3AD203B41FA5}">
                      <a16:colId xmlns:a16="http://schemas.microsoft.com/office/drawing/2014/main" val="3837995636"/>
                    </a:ext>
                  </a:extLst>
                </a:gridCol>
                <a:gridCol w="252112">
                  <a:extLst>
                    <a:ext uri="{9D8B030D-6E8A-4147-A177-3AD203B41FA5}">
                      <a16:colId xmlns:a16="http://schemas.microsoft.com/office/drawing/2014/main" val="897323613"/>
                    </a:ext>
                  </a:extLst>
                </a:gridCol>
                <a:gridCol w="576257">
                  <a:extLst>
                    <a:ext uri="{9D8B030D-6E8A-4147-A177-3AD203B41FA5}">
                      <a16:colId xmlns:a16="http://schemas.microsoft.com/office/drawing/2014/main" val="3081654832"/>
                    </a:ext>
                  </a:extLst>
                </a:gridCol>
                <a:gridCol w="4105829">
                  <a:extLst>
                    <a:ext uri="{9D8B030D-6E8A-4147-A177-3AD203B41FA5}">
                      <a16:colId xmlns:a16="http://schemas.microsoft.com/office/drawing/2014/main" val="3239020687"/>
                    </a:ext>
                  </a:extLst>
                </a:gridCol>
              </a:tblGrid>
              <a:tr h="153068">
                <a:tc gridSpan="4">
                  <a:txBody>
                    <a:bodyPr/>
                    <a:lstStyle/>
                    <a:p>
                      <a:pPr algn="l" fontAlgn="t"/>
                      <a:r>
                        <a:rPr lang="en-US" sz="900" u="none" strike="noStrike">
                          <a:effectLst/>
                        </a:rPr>
                        <a:t>Public Relations Committee</a:t>
                      </a:r>
                      <a:endParaRPr lang="en-US" sz="900" b="1" i="0" u="none" strike="noStrike">
                        <a:effectLst/>
                        <a:latin typeface="Arial" panose="020B0604020202020204" pitchFamily="34" charset="0"/>
                      </a:endParaRPr>
                    </a:p>
                  </a:txBody>
                  <a:tcPr marL="9004" marR="9004" marT="9004"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13221091"/>
                  </a:ext>
                </a:extLst>
              </a:tr>
              <a:tr h="153068">
                <a:tc>
                  <a:txBody>
                    <a:bodyPr/>
                    <a:lstStyle/>
                    <a:p>
                      <a:pPr algn="l" fontAlgn="t"/>
                      <a:endParaRPr lang="en-US" sz="900" b="0" i="0" u="none" strike="noStrike">
                        <a:effectLst/>
                        <a:latin typeface="Arial" panose="020B0604020202020204" pitchFamily="34" charset="0"/>
                      </a:endParaRPr>
                    </a:p>
                  </a:txBody>
                  <a:tcPr marL="9004" marR="9004" marT="9004" marB="0"/>
                </a:tc>
                <a:tc gridSpan="2">
                  <a:txBody>
                    <a:bodyPr/>
                    <a:lstStyle/>
                    <a:p>
                      <a:pPr algn="l" fontAlgn="t"/>
                      <a:r>
                        <a:rPr lang="en-US" sz="900" u="none" strike="noStrike">
                          <a:effectLst/>
                        </a:rPr>
                        <a:t>Duties</a:t>
                      </a:r>
                      <a:endParaRPr lang="en-US" sz="900" b="0" i="0" u="none" strike="noStrike">
                        <a:effectLst/>
                        <a:latin typeface="Arial" panose="020B0604020202020204" pitchFamily="34" charset="0"/>
                      </a:endParaRPr>
                    </a:p>
                  </a:txBody>
                  <a:tcPr marL="9004" marR="9004" marT="9004" marB="0"/>
                </a:tc>
                <a:tc hMerge="1">
                  <a:txBody>
                    <a:bodyPr/>
                    <a:lstStyle/>
                    <a:p>
                      <a:endParaRPr lang="en-US"/>
                    </a:p>
                  </a:txBody>
                  <a:tcPr/>
                </a:tc>
                <a:tc>
                  <a:txBody>
                    <a:bodyPr/>
                    <a:lstStyle/>
                    <a:p>
                      <a:pPr algn="l" fontAlgn="t"/>
                      <a:endParaRPr lang="en-US" sz="900" b="0" i="0" u="none" strike="noStrike">
                        <a:effectLst/>
                        <a:latin typeface="Arial" panose="020B0604020202020204" pitchFamily="34" charset="0"/>
                      </a:endParaRPr>
                    </a:p>
                  </a:txBody>
                  <a:tcPr marL="9004" marR="9004" marT="9004" marB="0"/>
                </a:tc>
                <a:extLst>
                  <a:ext uri="{0D108BD9-81ED-4DB2-BD59-A6C34878D82A}">
                    <a16:rowId xmlns:a16="http://schemas.microsoft.com/office/drawing/2014/main" val="948800841"/>
                  </a:ext>
                </a:extLst>
              </a:tr>
              <a:tr h="180080">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gridSpan="2">
                  <a:txBody>
                    <a:bodyPr/>
                    <a:lstStyle/>
                    <a:p>
                      <a:pPr algn="l" fontAlgn="b"/>
                      <a:r>
                        <a:rPr lang="en-US" sz="1000" u="none" strike="noStrike">
                          <a:effectLst/>
                        </a:rPr>
                        <a:t>Responsible for media relations</a:t>
                      </a:r>
                      <a:endParaRPr lang="en-US" sz="1000" b="0" i="0" u="none" strike="noStrike">
                        <a:effectLst/>
                        <a:latin typeface="Calibri" panose="020F0502020204030204" pitchFamily="34" charset="0"/>
                      </a:endParaRPr>
                    </a:p>
                  </a:txBody>
                  <a:tcPr marL="9004" marR="9004" marT="9004" marB="0" anchor="b"/>
                </a:tc>
                <a:tc hMerge="1">
                  <a:txBody>
                    <a:bodyPr/>
                    <a:lstStyle/>
                    <a:p>
                      <a:endParaRPr lang="en-US"/>
                    </a:p>
                  </a:txBody>
                  <a:tcPr/>
                </a:tc>
                <a:extLst>
                  <a:ext uri="{0D108BD9-81ED-4DB2-BD59-A6C34878D82A}">
                    <a16:rowId xmlns:a16="http://schemas.microsoft.com/office/drawing/2014/main" val="991292117"/>
                  </a:ext>
                </a:extLst>
              </a:tr>
              <a:tr h="180080">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b"/>
                      <a:endParaRPr lang="en-US" sz="1000" b="0" i="0" u="none" strike="noStrike">
                        <a:effectLst/>
                        <a:latin typeface="Calibri" panose="020F0502020204030204" pitchFamily="34" charset="0"/>
                      </a:endParaRPr>
                    </a:p>
                  </a:txBody>
                  <a:tcPr marL="9004" marR="9004" marT="9004" marB="0" anchor="b"/>
                </a:tc>
                <a:tc>
                  <a:txBody>
                    <a:bodyPr/>
                    <a:lstStyle/>
                    <a:p>
                      <a:pPr algn="l" fontAlgn="b"/>
                      <a:r>
                        <a:rPr lang="en-US" sz="1000" u="none" strike="noStrike">
                          <a:effectLst/>
                        </a:rPr>
                        <a:t>Create a press kit</a:t>
                      </a:r>
                      <a:endParaRPr lang="en-US" sz="1000" b="0" i="0" u="none" strike="noStrike">
                        <a:effectLst/>
                        <a:latin typeface="Calibri" panose="020F0502020204030204" pitchFamily="34" charset="0"/>
                      </a:endParaRPr>
                    </a:p>
                  </a:txBody>
                  <a:tcPr marL="9004" marR="9004" marT="9004" marB="0" anchor="b"/>
                </a:tc>
                <a:extLst>
                  <a:ext uri="{0D108BD9-81ED-4DB2-BD59-A6C34878D82A}">
                    <a16:rowId xmlns:a16="http://schemas.microsoft.com/office/drawing/2014/main" val="1735665949"/>
                  </a:ext>
                </a:extLst>
              </a:tr>
              <a:tr h="333148">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b"/>
                      <a:endParaRPr lang="en-US" sz="1000" b="0" i="0" u="none" strike="noStrike">
                        <a:effectLst/>
                        <a:latin typeface="Calibri" panose="020F0502020204030204" pitchFamily="34" charset="0"/>
                      </a:endParaRPr>
                    </a:p>
                  </a:txBody>
                  <a:tcPr marL="9004" marR="9004" marT="9004" marB="0" anchor="b"/>
                </a:tc>
                <a:tc>
                  <a:txBody>
                    <a:bodyPr/>
                    <a:lstStyle/>
                    <a:p>
                      <a:pPr algn="l" fontAlgn="b"/>
                      <a:r>
                        <a:rPr lang="en-US" sz="1000" u="none" strike="noStrike">
                          <a:effectLst/>
                        </a:rPr>
                        <a:t>Distribute kit at private meetings with general education reporters, community press and business press in hard copy and CD</a:t>
                      </a:r>
                      <a:endParaRPr lang="en-US" sz="1000" b="0" i="0" u="none" strike="noStrike">
                        <a:effectLst/>
                        <a:latin typeface="Calibri" panose="020F0502020204030204" pitchFamily="34" charset="0"/>
                      </a:endParaRPr>
                    </a:p>
                  </a:txBody>
                  <a:tcPr marL="9004" marR="9004" marT="9004" marB="0" anchor="b"/>
                </a:tc>
                <a:extLst>
                  <a:ext uri="{0D108BD9-81ED-4DB2-BD59-A6C34878D82A}">
                    <a16:rowId xmlns:a16="http://schemas.microsoft.com/office/drawing/2014/main" val="88244542"/>
                  </a:ext>
                </a:extLst>
              </a:tr>
              <a:tr h="216096">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b"/>
                      <a:endParaRPr lang="en-US" sz="1000" b="0" i="0" u="none" strike="noStrike">
                        <a:effectLst/>
                        <a:latin typeface="Calibri" panose="020F0502020204030204" pitchFamily="34" charset="0"/>
                      </a:endParaRPr>
                    </a:p>
                  </a:txBody>
                  <a:tcPr marL="9004" marR="9004" marT="9004" marB="0" anchor="b"/>
                </a:tc>
                <a:tc>
                  <a:txBody>
                    <a:bodyPr/>
                    <a:lstStyle/>
                    <a:p>
                      <a:pPr algn="l" fontAlgn="b"/>
                      <a:r>
                        <a:rPr lang="en-US" sz="1000" u="none" strike="noStrike">
                          <a:effectLst/>
                        </a:rPr>
                        <a:t>Develop press releases and distribute to media on periodic basis</a:t>
                      </a:r>
                      <a:endParaRPr lang="en-US" sz="1000" b="0" i="0" u="none" strike="noStrike">
                        <a:effectLst/>
                        <a:latin typeface="Calibri" panose="020F0502020204030204" pitchFamily="34" charset="0"/>
                      </a:endParaRPr>
                    </a:p>
                  </a:txBody>
                  <a:tcPr marL="9004" marR="9004" marT="9004" marB="0" anchor="b"/>
                </a:tc>
                <a:extLst>
                  <a:ext uri="{0D108BD9-81ED-4DB2-BD59-A6C34878D82A}">
                    <a16:rowId xmlns:a16="http://schemas.microsoft.com/office/drawing/2014/main" val="4120113391"/>
                  </a:ext>
                </a:extLst>
              </a:tr>
              <a:tr h="533638">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b"/>
                      <a:endParaRPr lang="en-US" sz="1000" b="0" i="0" u="none" strike="noStrike">
                        <a:effectLst/>
                        <a:latin typeface="Calibri" panose="020F0502020204030204" pitchFamily="34" charset="0"/>
                      </a:endParaRPr>
                    </a:p>
                  </a:txBody>
                  <a:tcPr marL="9004" marR="9004" marT="9004" marB="0" anchor="b"/>
                </a:tc>
                <a:tc>
                  <a:txBody>
                    <a:bodyPr/>
                    <a:lstStyle/>
                    <a:p>
                      <a:pPr algn="l" fontAlgn="b"/>
                      <a:r>
                        <a:rPr lang="en-US" sz="1000" u="none" strike="noStrike">
                          <a:effectLst/>
                        </a:rPr>
                        <a:t>Work with Student, Scholarship, and Fundraising Committee to develop story ideas for increased coverage of committee events, advancements and other newsworthy items</a:t>
                      </a:r>
                      <a:endParaRPr lang="en-US" sz="1000" b="0" i="0" u="none" strike="noStrike">
                        <a:effectLst/>
                        <a:latin typeface="Calibri" panose="020F0502020204030204" pitchFamily="34" charset="0"/>
                      </a:endParaRPr>
                    </a:p>
                  </a:txBody>
                  <a:tcPr marL="9004" marR="9004" marT="9004" marB="0" anchor="b"/>
                </a:tc>
                <a:extLst>
                  <a:ext uri="{0D108BD9-81ED-4DB2-BD59-A6C34878D82A}">
                    <a16:rowId xmlns:a16="http://schemas.microsoft.com/office/drawing/2014/main" val="2404906378"/>
                  </a:ext>
                </a:extLst>
              </a:tr>
              <a:tr h="351156">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b"/>
                      <a:endParaRPr lang="en-US" sz="1000" b="0" i="0" u="none" strike="noStrike">
                        <a:effectLst/>
                        <a:latin typeface="Calibri" panose="020F0502020204030204" pitchFamily="34" charset="0"/>
                      </a:endParaRPr>
                    </a:p>
                  </a:txBody>
                  <a:tcPr marL="9004" marR="9004" marT="9004" marB="0" anchor="b"/>
                </a:tc>
                <a:tc>
                  <a:txBody>
                    <a:bodyPr/>
                    <a:lstStyle/>
                    <a:p>
                      <a:pPr algn="l" fontAlgn="b"/>
                      <a:r>
                        <a:rPr lang="en-US" sz="1000" u="none" strike="noStrike">
                          <a:effectLst/>
                        </a:rPr>
                        <a:t>Turn press releases into emails to send to database to keep supporters aware of chapter progress and achievements on a periodic basis</a:t>
                      </a:r>
                      <a:endParaRPr lang="en-US" sz="1000" b="0" i="0" u="none" strike="noStrike">
                        <a:effectLst/>
                        <a:latin typeface="Calibri" panose="020F0502020204030204" pitchFamily="34" charset="0"/>
                      </a:endParaRPr>
                    </a:p>
                  </a:txBody>
                  <a:tcPr marL="9004" marR="9004" marT="9004" marB="0" anchor="b"/>
                </a:tc>
                <a:extLst>
                  <a:ext uri="{0D108BD9-81ED-4DB2-BD59-A6C34878D82A}">
                    <a16:rowId xmlns:a16="http://schemas.microsoft.com/office/drawing/2014/main" val="2987683738"/>
                  </a:ext>
                </a:extLst>
              </a:tr>
              <a:tr h="378168">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gridSpan="2">
                  <a:txBody>
                    <a:bodyPr/>
                    <a:lstStyle/>
                    <a:p>
                      <a:pPr algn="l" fontAlgn="b"/>
                      <a:r>
                        <a:rPr lang="en-US" sz="1000" u="none" strike="noStrike">
                          <a:effectLst/>
                        </a:rPr>
                        <a:t>Responsible for outreach to school district public information officers/public relations specialists</a:t>
                      </a:r>
                      <a:endParaRPr lang="en-US" sz="1000" b="0" i="0" u="none" strike="noStrike">
                        <a:effectLst/>
                        <a:latin typeface="Calibri" panose="020F0502020204030204" pitchFamily="34" charset="0"/>
                      </a:endParaRPr>
                    </a:p>
                  </a:txBody>
                  <a:tcPr marL="9004" marR="9004" marT="9004" marB="0" anchor="b"/>
                </a:tc>
                <a:tc hMerge="1">
                  <a:txBody>
                    <a:bodyPr/>
                    <a:lstStyle/>
                    <a:p>
                      <a:endParaRPr lang="en-US"/>
                    </a:p>
                  </a:txBody>
                  <a:tcPr/>
                </a:tc>
                <a:extLst>
                  <a:ext uri="{0D108BD9-81ED-4DB2-BD59-A6C34878D82A}">
                    <a16:rowId xmlns:a16="http://schemas.microsoft.com/office/drawing/2014/main" val="2632831885"/>
                  </a:ext>
                </a:extLst>
              </a:tr>
              <a:tr h="180080">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b"/>
                      <a:endParaRPr lang="en-US" sz="1000" b="0" i="0" u="none" strike="noStrike">
                        <a:effectLst/>
                        <a:latin typeface="Calibri" panose="020F0502020204030204" pitchFamily="34" charset="0"/>
                      </a:endParaRPr>
                    </a:p>
                  </a:txBody>
                  <a:tcPr marL="9004" marR="9004" marT="9004" marB="0" anchor="b"/>
                </a:tc>
                <a:tc>
                  <a:txBody>
                    <a:bodyPr/>
                    <a:lstStyle/>
                    <a:p>
                      <a:pPr algn="l" fontAlgn="b"/>
                      <a:r>
                        <a:rPr lang="en-US" sz="1000" u="none" strike="noStrike">
                          <a:effectLst/>
                        </a:rPr>
                        <a:t>Work to develop joint media pitches</a:t>
                      </a:r>
                      <a:endParaRPr lang="en-US" sz="1000" b="0" i="0" u="none" strike="noStrike">
                        <a:effectLst/>
                        <a:latin typeface="Calibri" panose="020F0502020204030204" pitchFamily="34" charset="0"/>
                      </a:endParaRPr>
                    </a:p>
                  </a:txBody>
                  <a:tcPr marL="9004" marR="9004" marT="9004" marB="0" anchor="b"/>
                </a:tc>
                <a:extLst>
                  <a:ext uri="{0D108BD9-81ED-4DB2-BD59-A6C34878D82A}">
                    <a16:rowId xmlns:a16="http://schemas.microsoft.com/office/drawing/2014/main" val="2916925883"/>
                  </a:ext>
                </a:extLst>
              </a:tr>
              <a:tr h="180080">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b"/>
                      <a:endParaRPr lang="en-US" sz="1000" b="0" i="0" u="none" strike="noStrike">
                        <a:effectLst/>
                        <a:latin typeface="Calibri" panose="020F0502020204030204" pitchFamily="34" charset="0"/>
                      </a:endParaRPr>
                    </a:p>
                  </a:txBody>
                  <a:tcPr marL="9004" marR="9004" marT="9004" marB="0" anchor="b"/>
                </a:tc>
                <a:tc>
                  <a:txBody>
                    <a:bodyPr/>
                    <a:lstStyle/>
                    <a:p>
                      <a:pPr algn="l" fontAlgn="b"/>
                      <a:r>
                        <a:rPr lang="en-US" sz="1000" u="none" strike="noStrike">
                          <a:effectLst/>
                        </a:rPr>
                        <a:t>Secure details needed for organization releases</a:t>
                      </a:r>
                      <a:endParaRPr lang="en-US" sz="1000" b="0" i="0" u="none" strike="noStrike">
                        <a:effectLst/>
                        <a:latin typeface="Calibri" panose="020F0502020204030204" pitchFamily="34" charset="0"/>
                      </a:endParaRPr>
                    </a:p>
                  </a:txBody>
                  <a:tcPr marL="9004" marR="9004" marT="9004" marB="0" anchor="b"/>
                </a:tc>
                <a:extLst>
                  <a:ext uri="{0D108BD9-81ED-4DB2-BD59-A6C34878D82A}">
                    <a16:rowId xmlns:a16="http://schemas.microsoft.com/office/drawing/2014/main" val="1021629710"/>
                  </a:ext>
                </a:extLst>
              </a:tr>
              <a:tr h="360160">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b"/>
                      <a:endParaRPr lang="en-US" sz="1000" b="0" i="0" u="none" strike="noStrike">
                        <a:effectLst/>
                        <a:latin typeface="Calibri" panose="020F0502020204030204" pitchFamily="34" charset="0"/>
                      </a:endParaRPr>
                    </a:p>
                  </a:txBody>
                  <a:tcPr marL="9004" marR="9004" marT="9004" marB="0" anchor="b"/>
                </a:tc>
                <a:tc>
                  <a:txBody>
                    <a:bodyPr/>
                    <a:lstStyle/>
                    <a:p>
                      <a:pPr algn="l" fontAlgn="b"/>
                      <a:r>
                        <a:rPr lang="en-US" sz="1000" u="none" strike="noStrike" dirty="0">
                          <a:effectLst/>
                        </a:rPr>
                        <a:t>Develop awareness of the program through use of school communication outlets  </a:t>
                      </a:r>
                      <a:endParaRPr lang="en-US" sz="1000" b="0" i="0" u="none" strike="noStrike" dirty="0">
                        <a:effectLst/>
                        <a:latin typeface="Calibri" panose="020F0502020204030204" pitchFamily="34" charset="0"/>
                      </a:endParaRPr>
                    </a:p>
                  </a:txBody>
                  <a:tcPr marL="9004" marR="9004" marT="9004" marB="0" anchor="b"/>
                </a:tc>
                <a:extLst>
                  <a:ext uri="{0D108BD9-81ED-4DB2-BD59-A6C34878D82A}">
                    <a16:rowId xmlns:a16="http://schemas.microsoft.com/office/drawing/2014/main" val="1290357967"/>
                  </a:ext>
                </a:extLst>
              </a:tr>
              <a:tr h="180080">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gridSpan="2">
                  <a:txBody>
                    <a:bodyPr/>
                    <a:lstStyle/>
                    <a:p>
                      <a:pPr algn="l" fontAlgn="b"/>
                      <a:r>
                        <a:rPr lang="en-US" sz="1000" u="none" strike="noStrike">
                          <a:effectLst/>
                        </a:rPr>
                        <a:t>Responsible for coordination with national public relations</a:t>
                      </a:r>
                      <a:endParaRPr lang="en-US" sz="1000" b="0" i="0" u="none" strike="noStrike">
                        <a:effectLst/>
                        <a:latin typeface="Calibri" panose="020F0502020204030204" pitchFamily="34" charset="0"/>
                      </a:endParaRPr>
                    </a:p>
                  </a:txBody>
                  <a:tcPr marL="9004" marR="9004" marT="9004" marB="0" anchor="b"/>
                </a:tc>
                <a:tc hMerge="1">
                  <a:txBody>
                    <a:bodyPr/>
                    <a:lstStyle/>
                    <a:p>
                      <a:endParaRPr lang="en-US"/>
                    </a:p>
                  </a:txBody>
                  <a:tcPr/>
                </a:tc>
                <a:extLst>
                  <a:ext uri="{0D108BD9-81ED-4DB2-BD59-A6C34878D82A}">
                    <a16:rowId xmlns:a16="http://schemas.microsoft.com/office/drawing/2014/main" val="3287614580"/>
                  </a:ext>
                </a:extLst>
              </a:tr>
              <a:tr h="180080">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b"/>
                      <a:endParaRPr lang="en-US" sz="1000" b="0" i="0" u="none" strike="noStrike">
                        <a:effectLst/>
                        <a:latin typeface="Calibri" panose="020F0502020204030204" pitchFamily="34" charset="0"/>
                      </a:endParaRPr>
                    </a:p>
                  </a:txBody>
                  <a:tcPr marL="9004" marR="9004" marT="9004" marB="0" anchor="b"/>
                </a:tc>
                <a:tc>
                  <a:txBody>
                    <a:bodyPr/>
                    <a:lstStyle/>
                    <a:p>
                      <a:pPr algn="l" fontAlgn="b"/>
                      <a:r>
                        <a:rPr lang="en-US" sz="1000" u="none" strike="noStrike">
                          <a:effectLst/>
                        </a:rPr>
                        <a:t>Develop relationship with national PR professionals</a:t>
                      </a:r>
                      <a:endParaRPr lang="en-US" sz="1000" b="0" i="0" u="none" strike="noStrike">
                        <a:effectLst/>
                        <a:latin typeface="Calibri" panose="020F0502020204030204" pitchFamily="34" charset="0"/>
                      </a:endParaRPr>
                    </a:p>
                  </a:txBody>
                  <a:tcPr marL="9004" marR="9004" marT="9004" marB="0" anchor="b"/>
                </a:tc>
                <a:extLst>
                  <a:ext uri="{0D108BD9-81ED-4DB2-BD59-A6C34878D82A}">
                    <a16:rowId xmlns:a16="http://schemas.microsoft.com/office/drawing/2014/main" val="3664555878"/>
                  </a:ext>
                </a:extLst>
              </a:tr>
              <a:tr h="180080">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b"/>
                      <a:endParaRPr lang="en-US" sz="1000" b="0" i="0" u="none" strike="noStrike">
                        <a:effectLst/>
                        <a:latin typeface="Calibri" panose="020F0502020204030204" pitchFamily="34" charset="0"/>
                      </a:endParaRPr>
                    </a:p>
                  </a:txBody>
                  <a:tcPr marL="9004" marR="9004" marT="9004" marB="0" anchor="b"/>
                </a:tc>
                <a:tc>
                  <a:txBody>
                    <a:bodyPr/>
                    <a:lstStyle/>
                    <a:p>
                      <a:pPr algn="l" fontAlgn="b"/>
                      <a:r>
                        <a:rPr lang="en-US" sz="1000" u="none" strike="noStrike">
                          <a:effectLst/>
                        </a:rPr>
                        <a:t>Piggy-back on national press releases and create local interest focus</a:t>
                      </a:r>
                      <a:endParaRPr lang="en-US" sz="1000" b="0" i="0" u="none" strike="noStrike">
                        <a:effectLst/>
                        <a:latin typeface="Calibri" panose="020F0502020204030204" pitchFamily="34" charset="0"/>
                      </a:endParaRPr>
                    </a:p>
                  </a:txBody>
                  <a:tcPr marL="9004" marR="9004" marT="9004" marB="0" anchor="b"/>
                </a:tc>
                <a:extLst>
                  <a:ext uri="{0D108BD9-81ED-4DB2-BD59-A6C34878D82A}">
                    <a16:rowId xmlns:a16="http://schemas.microsoft.com/office/drawing/2014/main" val="92736397"/>
                  </a:ext>
                </a:extLst>
              </a:tr>
              <a:tr h="153068">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gridSpan="2">
                  <a:txBody>
                    <a:bodyPr/>
                    <a:lstStyle/>
                    <a:p>
                      <a:pPr algn="l" fontAlgn="t"/>
                      <a:r>
                        <a:rPr lang="en-US" sz="900" u="none" strike="noStrike">
                          <a:effectLst/>
                        </a:rPr>
                        <a:t>Develop presentation materials to be used by all Board members</a:t>
                      </a:r>
                      <a:endParaRPr lang="en-US" sz="900" b="0" i="0" u="none" strike="noStrike">
                        <a:effectLst/>
                        <a:latin typeface="Arial" panose="020B0604020202020204" pitchFamily="34" charset="0"/>
                      </a:endParaRPr>
                    </a:p>
                  </a:txBody>
                  <a:tcPr marL="9004" marR="9004" marT="9004" marB="0"/>
                </a:tc>
                <a:tc hMerge="1">
                  <a:txBody>
                    <a:bodyPr/>
                    <a:lstStyle/>
                    <a:p>
                      <a:endParaRPr lang="en-US"/>
                    </a:p>
                  </a:txBody>
                  <a:tcPr/>
                </a:tc>
                <a:extLst>
                  <a:ext uri="{0D108BD9-81ED-4DB2-BD59-A6C34878D82A}">
                    <a16:rowId xmlns:a16="http://schemas.microsoft.com/office/drawing/2014/main" val="1298005823"/>
                  </a:ext>
                </a:extLst>
              </a:tr>
              <a:tr h="153068">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gridSpan="2">
                  <a:txBody>
                    <a:bodyPr/>
                    <a:lstStyle/>
                    <a:p>
                      <a:pPr algn="l" fontAlgn="t"/>
                      <a:r>
                        <a:rPr lang="en-US" sz="900" u="none" strike="noStrike">
                          <a:effectLst/>
                        </a:rPr>
                        <a:t>Update ACE Affiliate website quarterly or more often</a:t>
                      </a:r>
                      <a:endParaRPr lang="en-US" sz="900" b="0" i="0" u="none" strike="noStrike">
                        <a:effectLst/>
                        <a:latin typeface="Arial" panose="020B0604020202020204" pitchFamily="34" charset="0"/>
                      </a:endParaRPr>
                    </a:p>
                  </a:txBody>
                  <a:tcPr marL="9004" marR="9004" marT="9004" marB="0"/>
                </a:tc>
                <a:tc hMerge="1">
                  <a:txBody>
                    <a:bodyPr/>
                    <a:lstStyle/>
                    <a:p>
                      <a:endParaRPr lang="en-US"/>
                    </a:p>
                  </a:txBody>
                  <a:tcPr/>
                </a:tc>
                <a:extLst>
                  <a:ext uri="{0D108BD9-81ED-4DB2-BD59-A6C34878D82A}">
                    <a16:rowId xmlns:a16="http://schemas.microsoft.com/office/drawing/2014/main" val="632933288"/>
                  </a:ext>
                </a:extLst>
              </a:tr>
              <a:tr h="153068">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gridSpan="2">
                  <a:txBody>
                    <a:bodyPr/>
                    <a:lstStyle/>
                    <a:p>
                      <a:pPr algn="l" fontAlgn="t"/>
                      <a:r>
                        <a:rPr lang="en-US" sz="900" u="none" strike="noStrike">
                          <a:effectLst/>
                        </a:rPr>
                        <a:t>Update contacts in Constant Contact</a:t>
                      </a:r>
                      <a:endParaRPr lang="en-US" sz="900" b="0" i="0" u="none" strike="noStrike">
                        <a:effectLst/>
                        <a:latin typeface="Arial" panose="020B0604020202020204" pitchFamily="34" charset="0"/>
                      </a:endParaRPr>
                    </a:p>
                  </a:txBody>
                  <a:tcPr marL="9004" marR="9004" marT="9004" marB="0"/>
                </a:tc>
                <a:tc hMerge="1">
                  <a:txBody>
                    <a:bodyPr/>
                    <a:lstStyle/>
                    <a:p>
                      <a:endParaRPr lang="en-US"/>
                    </a:p>
                  </a:txBody>
                  <a:tcPr/>
                </a:tc>
                <a:extLst>
                  <a:ext uri="{0D108BD9-81ED-4DB2-BD59-A6C34878D82A}">
                    <a16:rowId xmlns:a16="http://schemas.microsoft.com/office/drawing/2014/main" val="116792263"/>
                  </a:ext>
                </a:extLst>
              </a:tr>
              <a:tr h="153068">
                <a:tc>
                  <a:txBody>
                    <a:bodyPr/>
                    <a:lstStyle/>
                    <a:p>
                      <a:pPr algn="l" fontAlgn="t"/>
                      <a:endParaRPr lang="en-US" sz="900" b="0" i="0" u="none" strike="noStrike">
                        <a:effectLst/>
                        <a:latin typeface="Arial" panose="020B0604020202020204" pitchFamily="34" charset="0"/>
                      </a:endParaRPr>
                    </a:p>
                  </a:txBody>
                  <a:tcPr marL="9004" marR="9004" marT="9004" marB="0"/>
                </a:tc>
                <a:tc>
                  <a:txBody>
                    <a:bodyPr/>
                    <a:lstStyle/>
                    <a:p>
                      <a:pPr algn="l" fontAlgn="t"/>
                      <a:endParaRPr lang="en-US" sz="900" b="0" i="0" u="none" strike="noStrike">
                        <a:effectLst/>
                        <a:latin typeface="Arial" panose="020B0604020202020204" pitchFamily="34" charset="0"/>
                      </a:endParaRPr>
                    </a:p>
                  </a:txBody>
                  <a:tcPr marL="9004" marR="9004" marT="9004" marB="0"/>
                </a:tc>
                <a:tc gridSpan="2">
                  <a:txBody>
                    <a:bodyPr/>
                    <a:lstStyle/>
                    <a:p>
                      <a:pPr algn="l" fontAlgn="t"/>
                      <a:r>
                        <a:rPr lang="en-US" sz="900" u="none" strike="noStrike" dirty="0">
                          <a:effectLst/>
                        </a:rPr>
                        <a:t>Create local video of programs to bring to sponsors</a:t>
                      </a:r>
                      <a:endParaRPr lang="en-US" sz="900" b="0" i="0" u="none" strike="noStrike" dirty="0">
                        <a:effectLst/>
                        <a:latin typeface="Arial" panose="020B0604020202020204" pitchFamily="34" charset="0"/>
                      </a:endParaRPr>
                    </a:p>
                  </a:txBody>
                  <a:tcPr marL="9004" marR="9004" marT="9004" marB="0"/>
                </a:tc>
                <a:tc hMerge="1">
                  <a:txBody>
                    <a:bodyPr/>
                    <a:lstStyle/>
                    <a:p>
                      <a:endParaRPr lang="en-US"/>
                    </a:p>
                  </a:txBody>
                  <a:tcPr/>
                </a:tc>
                <a:extLst>
                  <a:ext uri="{0D108BD9-81ED-4DB2-BD59-A6C34878D82A}">
                    <a16:rowId xmlns:a16="http://schemas.microsoft.com/office/drawing/2014/main" val="1271102680"/>
                  </a:ext>
                </a:extLst>
              </a:tr>
            </a:tbl>
          </a:graphicData>
        </a:graphic>
      </p:graphicFrame>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728" b="7895"/>
          <a:stretch/>
        </p:blipFill>
        <p:spPr>
          <a:xfrm>
            <a:off x="6152599" y="1299845"/>
            <a:ext cx="5978440" cy="3112135"/>
          </a:xfrm>
          <a:prstGeom prst="rect">
            <a:avLst/>
          </a:prstGeom>
        </p:spPr>
      </p:pic>
    </p:spTree>
    <p:extLst>
      <p:ext uri="{BB962C8B-B14F-4D97-AF65-F5344CB8AC3E}">
        <p14:creationId xmlns:p14="http://schemas.microsoft.com/office/powerpoint/2010/main" val="339245442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602419343"/>
              </p:ext>
            </p:extLst>
          </p:nvPr>
        </p:nvGraphicFramePr>
        <p:xfrm>
          <a:off x="735330" y="1454150"/>
          <a:ext cx="5829300" cy="3188970"/>
        </p:xfrm>
        <a:graphic>
          <a:graphicData uri="http://schemas.openxmlformats.org/drawingml/2006/table">
            <a:tbl>
              <a:tblPr>
                <a:tableStyleId>{5C22544A-7EE6-4342-B048-85BDC9FD1C3A}</a:tableStyleId>
              </a:tblPr>
              <a:tblGrid>
                <a:gridCol w="609600">
                  <a:extLst>
                    <a:ext uri="{9D8B030D-6E8A-4147-A177-3AD203B41FA5}">
                      <a16:colId xmlns:a16="http://schemas.microsoft.com/office/drawing/2014/main" val="3468062410"/>
                    </a:ext>
                  </a:extLst>
                </a:gridCol>
                <a:gridCol w="266700">
                  <a:extLst>
                    <a:ext uri="{9D8B030D-6E8A-4147-A177-3AD203B41FA5}">
                      <a16:colId xmlns:a16="http://schemas.microsoft.com/office/drawing/2014/main" val="4009812056"/>
                    </a:ext>
                  </a:extLst>
                </a:gridCol>
                <a:gridCol w="609600">
                  <a:extLst>
                    <a:ext uri="{9D8B030D-6E8A-4147-A177-3AD203B41FA5}">
                      <a16:colId xmlns:a16="http://schemas.microsoft.com/office/drawing/2014/main" val="3501427287"/>
                    </a:ext>
                  </a:extLst>
                </a:gridCol>
                <a:gridCol w="4343400">
                  <a:extLst>
                    <a:ext uri="{9D8B030D-6E8A-4147-A177-3AD203B41FA5}">
                      <a16:colId xmlns:a16="http://schemas.microsoft.com/office/drawing/2014/main" val="1791911424"/>
                    </a:ext>
                  </a:extLst>
                </a:gridCol>
              </a:tblGrid>
              <a:tr h="161925">
                <a:tc gridSpan="3">
                  <a:txBody>
                    <a:bodyPr/>
                    <a:lstStyle/>
                    <a:p>
                      <a:pPr algn="l" fontAlgn="t"/>
                      <a:r>
                        <a:rPr lang="en-US" sz="1000" u="none" strike="noStrike">
                          <a:effectLst/>
                        </a:rPr>
                        <a:t>Student Committee</a:t>
                      </a:r>
                      <a:endParaRPr lang="en-US" sz="1000" b="1" i="0" u="none" strike="noStrike">
                        <a:effectLst/>
                        <a:latin typeface="Arial" panose="020B0604020202020204" pitchFamily="34" charset="0"/>
                      </a:endParaRPr>
                    </a:p>
                  </a:txBody>
                  <a:tcPr marL="9525" marR="9525" marT="9525" marB="0"/>
                </a:tc>
                <a:tc hMerge="1">
                  <a:txBody>
                    <a:bodyPr/>
                    <a:lstStyle/>
                    <a:p>
                      <a:endParaRPr lang="en-US"/>
                    </a:p>
                  </a:txBody>
                  <a:tcPr/>
                </a:tc>
                <a:tc hMerge="1">
                  <a:txBody>
                    <a:bodyPr/>
                    <a:lstStyle/>
                    <a:p>
                      <a:endParaRPr lang="en-US"/>
                    </a:p>
                  </a:txBody>
                  <a:tcPr/>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1103040796"/>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Duties</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tc>
                  <a:txBody>
                    <a:bodyPr/>
                    <a:lstStyle/>
                    <a:p>
                      <a:pPr algn="l" fontAlgn="t"/>
                      <a:endParaRPr lang="en-US" sz="1000" b="0" i="0" u="none" strike="noStrike">
                        <a:effectLst/>
                        <a:latin typeface="Arial" panose="020B0604020202020204" pitchFamily="34" charset="0"/>
                      </a:endParaRPr>
                    </a:p>
                  </a:txBody>
                  <a:tcPr marL="9525" marR="9525" marT="9525" marB="0"/>
                </a:tc>
                <a:extLst>
                  <a:ext uri="{0D108BD9-81ED-4DB2-BD59-A6C34878D82A}">
                    <a16:rowId xmlns:a16="http://schemas.microsoft.com/office/drawing/2014/main" val="55951509"/>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Create liaison with "Future Cities" program</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528831733"/>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Recruit and enroll students in the program</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2660616590"/>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Plan student/parent informational meetings with Education Committee</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2446372624"/>
                  </a:ext>
                </a:extLst>
              </a:tr>
              <a:tr h="388620">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b"/>
                      <a:r>
                        <a:rPr lang="en-US" sz="1100" u="none" strike="noStrike">
                          <a:effectLst/>
                        </a:rPr>
                        <a:t>Inform and advise the Board about student admission policy, scholarship award policy, program policy</a:t>
                      </a:r>
                      <a:endParaRPr lang="en-US" sz="1100" b="0" i="0" u="none" strike="noStrike">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959818700"/>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Track parent permission forms</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998522817"/>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Update student information on National website</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3249934733"/>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Set up a career night for students (N FL $10 for non-ACE students)</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1599772852"/>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Create bio of students</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3594226710"/>
                  </a:ext>
                </a:extLst>
              </a:tr>
              <a:tr h="37147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Make sure national website has listed as active those students that do participate so don't pay too much for insurance</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3739044494"/>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Evaluate scholarship applications and assign scholarship awards</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1601050341"/>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Plan &amp; execute presentation night event for awards and student presentations</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2182236"/>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Provide student certificates of completion</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2705987789"/>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Record and follow up on alumni students</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815929457"/>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a:effectLst/>
                        </a:rPr>
                        <a:t>Keep active contact list of all students past and present/ demogrphics for future grants</a:t>
                      </a:r>
                      <a:endParaRPr lang="en-US" sz="1000" b="0" i="0" u="none" strike="noStrike">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1872262169"/>
                  </a:ext>
                </a:extLst>
              </a:tr>
              <a:tr h="161925">
                <a:tc>
                  <a:txBody>
                    <a:bodyPr/>
                    <a:lstStyle/>
                    <a:p>
                      <a:pPr algn="l" fontAlgn="t"/>
                      <a:endParaRPr lang="en-US" sz="1000" b="0" i="0" u="none" strike="noStrike">
                        <a:effectLst/>
                        <a:latin typeface="Arial" panose="020B0604020202020204" pitchFamily="34" charset="0"/>
                      </a:endParaRPr>
                    </a:p>
                  </a:txBody>
                  <a:tcPr marL="9525" marR="9525" marT="9525" marB="0"/>
                </a:tc>
                <a:tc>
                  <a:txBody>
                    <a:bodyPr/>
                    <a:lstStyle/>
                    <a:p>
                      <a:pPr algn="l" fontAlgn="t"/>
                      <a:endParaRPr lang="en-US" sz="1000" b="0" i="0" u="none" strike="noStrike">
                        <a:effectLst/>
                        <a:latin typeface="Arial" panose="020B0604020202020204" pitchFamily="34" charset="0"/>
                      </a:endParaRPr>
                    </a:p>
                  </a:txBody>
                  <a:tcPr marL="9525" marR="9525" marT="9525" marB="0"/>
                </a:tc>
                <a:tc gridSpan="2">
                  <a:txBody>
                    <a:bodyPr/>
                    <a:lstStyle/>
                    <a:p>
                      <a:pPr algn="l" fontAlgn="t"/>
                      <a:r>
                        <a:rPr lang="en-US" sz="1000" u="none" strike="noStrike" dirty="0">
                          <a:effectLst/>
                        </a:rPr>
                        <a:t>Monitor Student </a:t>
                      </a:r>
                      <a:r>
                        <a:rPr lang="en-US" sz="1000" u="none" strike="noStrike" dirty="0" err="1">
                          <a:effectLst/>
                        </a:rPr>
                        <a:t>FaceBook</a:t>
                      </a:r>
                      <a:r>
                        <a:rPr lang="en-US" sz="1000" u="none" strike="noStrike" dirty="0">
                          <a:effectLst/>
                        </a:rPr>
                        <a:t> page</a:t>
                      </a:r>
                      <a:endParaRPr lang="en-US" sz="1000" b="0" i="0" u="none" strike="noStrike" dirty="0">
                        <a:effectLst/>
                        <a:latin typeface="Arial" panose="020B0604020202020204" pitchFamily="34" charset="0"/>
                      </a:endParaRPr>
                    </a:p>
                  </a:txBody>
                  <a:tcPr marL="9525" marR="9525" marT="9525" marB="0"/>
                </a:tc>
                <a:tc hMerge="1">
                  <a:txBody>
                    <a:bodyPr/>
                    <a:lstStyle/>
                    <a:p>
                      <a:endParaRPr lang="en-US"/>
                    </a:p>
                  </a:txBody>
                  <a:tcPr/>
                </a:tc>
                <a:extLst>
                  <a:ext uri="{0D108BD9-81ED-4DB2-BD59-A6C34878D82A}">
                    <a16:rowId xmlns:a16="http://schemas.microsoft.com/office/drawing/2014/main" val="973021841"/>
                  </a:ext>
                </a:extLst>
              </a:tr>
            </a:tbl>
          </a:graphicData>
        </a:graphic>
      </p:graphicFrame>
      <p:pic>
        <p:nvPicPr>
          <p:cNvPr id="6" name="Picture 5"/>
          <p:cNvPicPr>
            <a:picLocks noChangeAspect="1"/>
          </p:cNvPicPr>
          <p:nvPr/>
        </p:nvPicPr>
        <p:blipFill rotWithShape="1">
          <a:blip r:embed="rId2" cstate="hqprint">
            <a:extLst>
              <a:ext uri="{28A0092B-C50C-407E-A947-70E740481C1C}">
                <a14:useLocalDpi xmlns:a14="http://schemas.microsoft.com/office/drawing/2010/main" val="0"/>
              </a:ext>
            </a:extLst>
          </a:blip>
          <a:srcRect l="4364" r="-127" b="5648"/>
          <a:stretch/>
        </p:blipFill>
        <p:spPr>
          <a:xfrm>
            <a:off x="6674075" y="1332230"/>
            <a:ext cx="5335045" cy="3491230"/>
          </a:xfrm>
          <a:prstGeom prst="rect">
            <a:avLst/>
          </a:prstGeom>
        </p:spPr>
      </p:pic>
    </p:spTree>
    <p:extLst>
      <p:ext uri="{BB962C8B-B14F-4D97-AF65-F5344CB8AC3E}">
        <p14:creationId xmlns:p14="http://schemas.microsoft.com/office/powerpoint/2010/main" val="170026983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47DF12-440A-418E-B850-CC70F86AE882}"/>
              </a:ext>
            </a:extLst>
          </p:cNvPr>
          <p:cNvSpPr txBox="1"/>
          <p:nvPr/>
        </p:nvSpPr>
        <p:spPr>
          <a:xfrm>
            <a:off x="4588476" y="44045"/>
            <a:ext cx="7387299" cy="830997"/>
          </a:xfrm>
          <a:prstGeom prst="rect">
            <a:avLst/>
          </a:prstGeom>
          <a:noFill/>
        </p:spPr>
        <p:txBody>
          <a:bodyPr wrap="square" rtlCol="0">
            <a:spAutoFit/>
          </a:bodyPr>
          <a:lstStyle/>
          <a:p>
            <a:pPr algn="r"/>
            <a:r>
              <a:rPr lang="en-US" sz="4800" dirty="0" smtClean="0">
                <a:latin typeface="Bebas" pitchFamily="2" charset="0"/>
                <a:cs typeface="Arial" panose="020B0604020202020204" pitchFamily="34" charset="0"/>
              </a:rPr>
              <a:t>COMMITTEE STRUCTURE</a:t>
            </a:r>
            <a:endParaRPr lang="en-US" sz="4800" dirty="0">
              <a:latin typeface="Bebas" pitchFamily="2"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070958185"/>
              </p:ext>
            </p:extLst>
          </p:nvPr>
        </p:nvGraphicFramePr>
        <p:xfrm>
          <a:off x="780098" y="1280246"/>
          <a:ext cx="5801785" cy="4370760"/>
        </p:xfrm>
        <a:graphic>
          <a:graphicData uri="http://schemas.openxmlformats.org/drawingml/2006/table">
            <a:tbl>
              <a:tblPr>
                <a:tableStyleId>{5C22544A-7EE6-4342-B048-85BDC9FD1C3A}</a:tableStyleId>
              </a:tblPr>
              <a:tblGrid>
                <a:gridCol w="606723">
                  <a:extLst>
                    <a:ext uri="{9D8B030D-6E8A-4147-A177-3AD203B41FA5}">
                      <a16:colId xmlns:a16="http://schemas.microsoft.com/office/drawing/2014/main" val="710053182"/>
                    </a:ext>
                  </a:extLst>
                </a:gridCol>
                <a:gridCol w="265441">
                  <a:extLst>
                    <a:ext uri="{9D8B030D-6E8A-4147-A177-3AD203B41FA5}">
                      <a16:colId xmlns:a16="http://schemas.microsoft.com/office/drawing/2014/main" val="3855619526"/>
                    </a:ext>
                  </a:extLst>
                </a:gridCol>
                <a:gridCol w="606723">
                  <a:extLst>
                    <a:ext uri="{9D8B030D-6E8A-4147-A177-3AD203B41FA5}">
                      <a16:colId xmlns:a16="http://schemas.microsoft.com/office/drawing/2014/main" val="703815427"/>
                    </a:ext>
                  </a:extLst>
                </a:gridCol>
                <a:gridCol w="4322898">
                  <a:extLst>
                    <a:ext uri="{9D8B030D-6E8A-4147-A177-3AD203B41FA5}">
                      <a16:colId xmlns:a16="http://schemas.microsoft.com/office/drawing/2014/main" val="195748075"/>
                    </a:ext>
                  </a:extLst>
                </a:gridCol>
              </a:tblGrid>
              <a:tr h="161161">
                <a:tc gridSpan="4">
                  <a:txBody>
                    <a:bodyPr/>
                    <a:lstStyle/>
                    <a:p>
                      <a:pPr algn="l" fontAlgn="t"/>
                      <a:r>
                        <a:rPr lang="en-US" sz="1000" u="none" strike="noStrike">
                          <a:effectLst/>
                        </a:rPr>
                        <a:t>Education Liaison Committee</a:t>
                      </a:r>
                      <a:endParaRPr lang="en-US" sz="1000" b="1" i="0" u="none" strike="noStrike">
                        <a:effectLst/>
                        <a:latin typeface="Arial" panose="020B0604020202020204" pitchFamily="34" charset="0"/>
                      </a:endParaRPr>
                    </a:p>
                  </a:txBody>
                  <a:tcPr marL="9480" marR="9480" marT="948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63916684"/>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Duties</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tc>
                  <a:txBody>
                    <a:bodyPr/>
                    <a:lstStyle/>
                    <a:p>
                      <a:pPr algn="l" fontAlgn="t"/>
                      <a:endParaRPr lang="en-US" sz="1000" b="0" i="0" u="none" strike="noStrike">
                        <a:effectLst/>
                        <a:latin typeface="Arial" panose="020B0604020202020204" pitchFamily="34" charset="0"/>
                      </a:endParaRPr>
                    </a:p>
                  </a:txBody>
                  <a:tcPr marL="9480" marR="9480" marT="9480" marB="0"/>
                </a:tc>
                <a:extLst>
                  <a:ext uri="{0D108BD9-81ED-4DB2-BD59-A6C34878D82A}">
                    <a16:rowId xmlns:a16="http://schemas.microsoft.com/office/drawing/2014/main" val="1351295622"/>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Serve as school/county school board liaison to Board</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1231105526"/>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Locate school/ County School Board "Champions"; CRT-Career Tech Educator</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1312239531"/>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Suggest "Adopt a school" for lower socio-economic schools</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1512793617"/>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Create partnership with universities to support the ACE mission</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763241614"/>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Help PR Committee in placing notices on school website for August</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1956066789"/>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Deliver media to schools in August such as posters and flyers</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2001672404"/>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Plan student/parent informational meetings with Student Committee</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995910816"/>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Prepare surveys for students and present results to Board</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811431119"/>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Send information to schools in April for next program</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1055949892"/>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extLst>
                  <a:ext uri="{0D108BD9-81ED-4DB2-BD59-A6C34878D82A}">
                    <a16:rowId xmlns:a16="http://schemas.microsoft.com/office/drawing/2014/main" val="3942660173"/>
                  </a:ext>
                </a:extLst>
              </a:tr>
              <a:tr h="161161">
                <a:tc gridSpan="3">
                  <a:txBody>
                    <a:bodyPr/>
                    <a:lstStyle/>
                    <a:p>
                      <a:pPr algn="l" fontAlgn="t"/>
                      <a:r>
                        <a:rPr lang="en-US" sz="1000" u="none" strike="noStrike">
                          <a:effectLst/>
                        </a:rPr>
                        <a:t>Program Committee</a:t>
                      </a:r>
                      <a:endParaRPr lang="en-US" sz="1000" b="1" i="0" u="none" strike="noStrike">
                        <a:effectLst/>
                        <a:latin typeface="Arial" panose="020B0604020202020204" pitchFamily="34" charset="0"/>
                      </a:endParaRPr>
                    </a:p>
                  </a:txBody>
                  <a:tcPr marL="9480" marR="9480" marT="9480" marB="0"/>
                </a:tc>
                <a:tc hMerge="1">
                  <a:txBody>
                    <a:bodyPr/>
                    <a:lstStyle/>
                    <a:p>
                      <a:endParaRPr lang="en-US"/>
                    </a:p>
                  </a:txBody>
                  <a:tcPr/>
                </a:tc>
                <a:tc hMerge="1">
                  <a:txBody>
                    <a:bodyPr/>
                    <a:lstStyle/>
                    <a:p>
                      <a:endParaRPr lang="en-US"/>
                    </a:p>
                  </a:txBody>
                  <a:tcPr/>
                </a:tc>
                <a:tc>
                  <a:txBody>
                    <a:bodyPr/>
                    <a:lstStyle/>
                    <a:p>
                      <a:pPr algn="l" fontAlgn="t"/>
                      <a:endParaRPr lang="en-US" sz="1000" b="0" i="0" u="none" strike="noStrike">
                        <a:effectLst/>
                        <a:latin typeface="Arial" panose="020B0604020202020204" pitchFamily="34" charset="0"/>
                      </a:endParaRPr>
                    </a:p>
                  </a:txBody>
                  <a:tcPr marL="9480" marR="9480" marT="9480" marB="0"/>
                </a:tc>
                <a:extLst>
                  <a:ext uri="{0D108BD9-81ED-4DB2-BD59-A6C34878D82A}">
                    <a16:rowId xmlns:a16="http://schemas.microsoft.com/office/drawing/2014/main" val="3681177719"/>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Duties</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tc>
                  <a:txBody>
                    <a:bodyPr/>
                    <a:lstStyle/>
                    <a:p>
                      <a:pPr algn="l" fontAlgn="t"/>
                      <a:endParaRPr lang="en-US" sz="1000" b="0" i="0" u="none" strike="noStrike">
                        <a:effectLst/>
                        <a:latin typeface="Arial" panose="020B0604020202020204" pitchFamily="34" charset="0"/>
                      </a:endParaRPr>
                    </a:p>
                  </a:txBody>
                  <a:tcPr marL="9480" marR="9480" marT="9480" marB="0"/>
                </a:tc>
                <a:extLst>
                  <a:ext uri="{0D108BD9-81ED-4DB2-BD59-A6C34878D82A}">
                    <a16:rowId xmlns:a16="http://schemas.microsoft.com/office/drawing/2014/main" val="217651761"/>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Act as liaison between Board and teams during school year</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4104415438"/>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Recruit mentors, leaders, and mentoring firms to support the goals of ACE</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2949121500"/>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Order ACE Best Practice manuals for Leaders</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697309990"/>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Plan mentor and leader training</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4165423234"/>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Aid and track mentors and leaders with required background checks</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2346445540"/>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Assist leaders in planning student site tours, i.e. forms, supplies, transportation</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3408510676"/>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Assist leaders in group project</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1581423861"/>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Encourage Leaders to prepare meeting reports with photos to share with PR Committee</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1308685501"/>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Prepare survey for mentors/leaders at end of program to present to Board</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217098504"/>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Collect bios of mentors and leaders to share with students &amp; PR</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1514550100"/>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Collect testimonials from mentors and leaders for PR committee</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1927075636"/>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a:effectLst/>
                        </a:rPr>
                        <a:t>Assist leaders in setting up an apprenticeship site visit</a:t>
                      </a:r>
                      <a:endParaRPr lang="en-US" sz="1000" b="0" i="0" u="none" strike="noStrike">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1695626063"/>
                  </a:ext>
                </a:extLst>
              </a:tr>
              <a:tr h="161161">
                <a:tc>
                  <a:txBody>
                    <a:bodyPr/>
                    <a:lstStyle/>
                    <a:p>
                      <a:pPr algn="l" fontAlgn="t"/>
                      <a:endParaRPr lang="en-US" sz="1000" b="0" i="0" u="none" strike="noStrike">
                        <a:effectLst/>
                        <a:latin typeface="Arial" panose="020B0604020202020204" pitchFamily="34" charset="0"/>
                      </a:endParaRPr>
                    </a:p>
                  </a:txBody>
                  <a:tcPr marL="9480" marR="9480" marT="9480" marB="0"/>
                </a:tc>
                <a:tc>
                  <a:txBody>
                    <a:bodyPr/>
                    <a:lstStyle/>
                    <a:p>
                      <a:pPr algn="l" fontAlgn="t"/>
                      <a:endParaRPr lang="en-US" sz="1000" b="0" i="0" u="none" strike="noStrike">
                        <a:effectLst/>
                        <a:latin typeface="Arial" panose="020B0604020202020204" pitchFamily="34" charset="0"/>
                      </a:endParaRPr>
                    </a:p>
                  </a:txBody>
                  <a:tcPr marL="9480" marR="9480" marT="9480" marB="0"/>
                </a:tc>
                <a:tc gridSpan="2">
                  <a:txBody>
                    <a:bodyPr/>
                    <a:lstStyle/>
                    <a:p>
                      <a:pPr algn="l" fontAlgn="t"/>
                      <a:r>
                        <a:rPr lang="en-US" sz="1000" u="none" strike="noStrike" dirty="0">
                          <a:effectLst/>
                        </a:rPr>
                        <a:t>Set up mentor Face book to exchange ideas</a:t>
                      </a:r>
                      <a:endParaRPr lang="en-US" sz="1000" b="0" i="0" u="none" strike="noStrike" dirty="0">
                        <a:effectLst/>
                        <a:latin typeface="Arial" panose="020B0604020202020204" pitchFamily="34" charset="0"/>
                      </a:endParaRPr>
                    </a:p>
                  </a:txBody>
                  <a:tcPr marL="9480" marR="9480" marT="9480" marB="0"/>
                </a:tc>
                <a:tc hMerge="1">
                  <a:txBody>
                    <a:bodyPr/>
                    <a:lstStyle/>
                    <a:p>
                      <a:endParaRPr lang="en-US"/>
                    </a:p>
                  </a:txBody>
                  <a:tcPr/>
                </a:tc>
                <a:extLst>
                  <a:ext uri="{0D108BD9-81ED-4DB2-BD59-A6C34878D82A}">
                    <a16:rowId xmlns:a16="http://schemas.microsoft.com/office/drawing/2014/main" val="1193723265"/>
                  </a:ext>
                </a:extLst>
              </a:tr>
            </a:tbl>
          </a:graphicData>
        </a:graphic>
      </p:graphicFrame>
      <p:pic>
        <p:nvPicPr>
          <p:cNvPr id="5" name="Picture 4">
            <a:extLst>
              <a:ext uri="{FF2B5EF4-FFF2-40B4-BE49-F238E27FC236}">
                <a16:creationId xmlns:a16="http://schemas.microsoft.com/office/drawing/2014/main" id="{994005DC-CA08-42BC-AC84-70D2507498D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 r="9223" b="619"/>
          <a:stretch/>
        </p:blipFill>
        <p:spPr>
          <a:xfrm>
            <a:off x="6880860" y="1280246"/>
            <a:ext cx="5094915" cy="3704578"/>
          </a:xfrm>
          <a:prstGeom prst="rect">
            <a:avLst/>
          </a:prstGeom>
        </p:spPr>
      </p:pic>
    </p:spTree>
    <p:extLst>
      <p:ext uri="{BB962C8B-B14F-4D97-AF65-F5344CB8AC3E}">
        <p14:creationId xmlns:p14="http://schemas.microsoft.com/office/powerpoint/2010/main" val="96125391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8C6B99532B6A448B27299533536A43" ma:contentTypeVersion="8" ma:contentTypeDescription="Create a new document." ma:contentTypeScope="" ma:versionID="73861a45a94aef4d69c792d121de3d6d">
  <xsd:schema xmlns:xsd="http://www.w3.org/2001/XMLSchema" xmlns:xs="http://www.w3.org/2001/XMLSchema" xmlns:p="http://schemas.microsoft.com/office/2006/metadata/properties" xmlns:ns2="09a54a11-4430-4f15-89b3-8c012baad9bd" xmlns:ns3="69b87a7e-2d09-40d4-b641-087049257069" targetNamespace="http://schemas.microsoft.com/office/2006/metadata/properties" ma:root="true" ma:fieldsID="e50512053ab7ea3aad5bd961ffade3b8" ns2:_="" ns3:_="">
    <xsd:import namespace="09a54a11-4430-4f15-89b3-8c012baad9bd"/>
    <xsd:import namespace="69b87a7e-2d09-40d4-b641-0870492570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54a11-4430-4f15-89b3-8c012baad9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b87a7e-2d09-40d4-b641-08704925706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9b87a7e-2d09-40d4-b641-087049257069">
      <UserInfo>
        <DisplayName>Tiffany Millner</DisplayName>
        <AccountId>43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FEC9FB-228C-40A2-92E2-CC087DDA5838}"/>
</file>

<file path=customXml/itemProps2.xml><?xml version="1.0" encoding="utf-8"?>
<ds:datastoreItem xmlns:ds="http://schemas.openxmlformats.org/officeDocument/2006/customXml" ds:itemID="{57FBED81-E9CD-4B5A-A2E8-8BDA76FC0045}">
  <ds:schemaRefs>
    <ds:schemaRef ds:uri="http://purl.org/dc/terms/"/>
    <ds:schemaRef ds:uri="http://schemas.openxmlformats.org/package/2006/metadata/core-properties"/>
    <ds:schemaRef ds:uri="http://purl.org/dc/dcmitype/"/>
    <ds:schemaRef ds:uri="http://schemas.microsoft.com/office/infopath/2007/PartnerControls"/>
    <ds:schemaRef ds:uri="734a88a4-f82a-495b-b9ee-47d018682b17"/>
    <ds:schemaRef ds:uri="http://schemas.microsoft.com/office/2006/documentManagement/types"/>
    <ds:schemaRef ds:uri="http://schemas.microsoft.com/office/2006/metadata/properties"/>
    <ds:schemaRef ds:uri="http://purl.org/dc/elements/1.1/"/>
    <ds:schemaRef ds:uri="b33b370c-b9d9-4337-b745-07cfb68f69b6"/>
    <ds:schemaRef ds:uri="http://www.w3.org/XML/1998/namespace"/>
  </ds:schemaRefs>
</ds:datastoreItem>
</file>

<file path=customXml/itemProps3.xml><?xml version="1.0" encoding="utf-8"?>
<ds:datastoreItem xmlns:ds="http://schemas.openxmlformats.org/officeDocument/2006/customXml" ds:itemID="{163306D6-450F-491C-BE5A-87FF3F919F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1753</TotalTime>
  <Words>1311</Words>
  <Application>Microsoft Office PowerPoint</Application>
  <PresentationFormat>Widescreen</PresentationFormat>
  <Paragraphs>187</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Bebas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Eidenshink</dc:creator>
  <cp:lastModifiedBy>Kolbjornsen, Travis</cp:lastModifiedBy>
  <cp:revision>69</cp:revision>
  <dcterms:created xsi:type="dcterms:W3CDTF">2019-01-25T13:44:52Z</dcterms:created>
  <dcterms:modified xsi:type="dcterms:W3CDTF">2019-05-12T19:20:43Z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0x0101008E8C6B99532B6A448B27299533536A43</vt:lpwstr>
  </property>
  <property fmtid="{D5CDD505-2E9C-101B-9397-08002B2CF9AE}" pid="3" name="AuthorIds_UIVersion_512">
    <vt:lpwstr>12</vt:lpwstr>
  </property>
  <property fmtid="{D5CDD505-2E9C-101B-9397-08002B2CF9AE}" pid="4" name="Order">
    <vt:r8>1181100</vt:r8>
  </property>
  <property fmtid="{D5CDD505-2E9C-101B-9397-08002B2CF9AE}" pid="5" name="xd_Signature">
    <vt:bool>false</vt:bool>
  </property>
  <property fmtid="{D5CDD505-2E9C-101B-9397-08002B2CF9AE}" pid="6" name="SharedWithUsers">
    <vt:lpwstr>43;#Tiffany Millner</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ies>
</file>