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</p:sldMasterIdLst>
  <p:notesMasterIdLst>
    <p:notesMasterId r:id="rId10"/>
  </p:notesMasterIdLst>
  <p:sldIdLst>
    <p:sldId id="258" r:id="rId5"/>
    <p:sldId id="2459" r:id="rId6"/>
    <p:sldId id="405" r:id="rId7"/>
    <p:sldId id="259" r:id="rId8"/>
    <p:sldId id="24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6522" autoAdjust="0"/>
  </p:normalViewPr>
  <p:slideViewPr>
    <p:cSldViewPr snapToGrid="0">
      <p:cViewPr varScale="1">
        <p:scale>
          <a:sx n="63" d="100"/>
          <a:sy n="63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181FE-18BC-4A55-959C-AED215CF6036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24E40-6070-4E05-9072-387B8D535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8E5D-EFD9-5146-ABB3-7410BB495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8E5D-EFD9-5146-ABB3-7410BB4954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9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8E5D-EFD9-5146-ABB3-7410BB495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8E5D-EFD9-5146-ABB3-7410BB495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58E5D-EFD9-5146-ABB3-7410BB495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A1810-985B-4937-89D2-9303B44E6D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8268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20E632-2C98-466D-9D91-7E1F5CAADE6A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3694669" y="-2"/>
            <a:ext cx="8497329" cy="939116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/>
              </a:gs>
            </a:gsLst>
            <a:lin ang="600000" scaled="0"/>
          </a:gra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EC9E2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D7E0E-FCDE-4100-8724-DFBC72602C93}"/>
              </a:ext>
            </a:extLst>
          </p:cNvPr>
          <p:cNvSpPr txBox="1"/>
          <p:nvPr userDrawn="1"/>
        </p:nvSpPr>
        <p:spPr>
          <a:xfrm>
            <a:off x="210862" y="176466"/>
            <a:ext cx="358266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AFFILIATES MEETING </a:t>
            </a:r>
          </a:p>
          <a:p>
            <a:r>
              <a:rPr lang="en-US" sz="1450" dirty="0">
                <a:latin typeface="Arial" panose="020B0604020202020204" pitchFamily="34" charset="0"/>
                <a:cs typeface="Arial" panose="020B0604020202020204" pitchFamily="34" charset="0"/>
              </a:rPr>
              <a:t>MAY 15-16 – NATIONAL HARBOR, MD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9E24D1-FAF4-4DBC-8D0E-03D2A1464591}"/>
              </a:ext>
            </a:extLst>
          </p:cNvPr>
          <p:cNvSpPr/>
          <p:nvPr userDrawn="1"/>
        </p:nvSpPr>
        <p:spPr>
          <a:xfrm>
            <a:off x="210862" y="6404535"/>
            <a:ext cx="7297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aseline="30000" dirty="0">
                <a:latin typeface="Arial" pitchFamily="34" charset="0"/>
                <a:cs typeface="Arial" pitchFamily="34" charset="0"/>
              </a:rPr>
              <a:t>CAREER DIRECTIONS FOR STUDENTS IN ARCHITECTURE, CONSTRUCTION AND ENGINEERING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6CCD8-98C1-4ABA-AC5D-3BA4975CFB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07" y="5024677"/>
            <a:ext cx="2475631" cy="16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6AC5D-81C2-5C4C-9627-C94FB2D1E3E8}"/>
              </a:ext>
            </a:extLst>
          </p:cNvPr>
          <p:cNvSpPr txBox="1"/>
          <p:nvPr/>
        </p:nvSpPr>
        <p:spPr>
          <a:xfrm>
            <a:off x="931025" y="1667634"/>
            <a:ext cx="75479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Force assembled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February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ACE National staff, ACE National board members, affiliate leaders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Monthly Task Force calls 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Revamp online mentor training to prepare mentors for dealing with difficult student situations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detailed training handbook for affiliate leaders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9E306-1F73-4486-9E65-FE27D0F5E239}"/>
              </a:ext>
            </a:extLst>
          </p:cNvPr>
          <p:cNvSpPr txBox="1"/>
          <p:nvPr/>
        </p:nvSpPr>
        <p:spPr>
          <a:xfrm>
            <a:off x="4133088" y="105005"/>
            <a:ext cx="78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Bebas" pitchFamily="2" charset="0"/>
                <a:cs typeface="Arial" panose="020B0604020202020204" pitchFamily="34" charset="0"/>
              </a:rPr>
              <a:t>MENTOR PREPARATION TASK FORCE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BF649-A43D-4201-BB91-55B992669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/>
        </p:blipFill>
        <p:spPr>
          <a:xfrm>
            <a:off x="9128346" y="1667634"/>
            <a:ext cx="2132629" cy="2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C9E306-1F73-4486-9E65-FE27D0F5E239}"/>
              </a:ext>
            </a:extLst>
          </p:cNvPr>
          <p:cNvSpPr txBox="1"/>
          <p:nvPr/>
        </p:nvSpPr>
        <p:spPr>
          <a:xfrm>
            <a:off x="3352800" y="141581"/>
            <a:ext cx="878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Bebas" pitchFamily="2" charset="0"/>
                <a:cs typeface="Arial" panose="020B0604020202020204" pitchFamily="34" charset="0"/>
              </a:rPr>
              <a:t>NATIONAL MENTORING RESOURCE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6D873-FBB0-480D-9EA2-9FA2F0AB5C7A}"/>
              </a:ext>
            </a:extLst>
          </p:cNvPr>
          <p:cNvSpPr txBox="1"/>
          <p:nvPr/>
        </p:nvSpPr>
        <p:spPr>
          <a:xfrm>
            <a:off x="4833666" y="2066918"/>
            <a:ext cx="7358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National Mentoring Partnership (MENTOR)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Mentoring Resource Center (NMRC)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Received 50 hours of free technical assistance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chapters throughout the country can provide free technical assistance for your affiliate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95ABA-575F-417A-BEA5-53FF1A5A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1" y="2066918"/>
            <a:ext cx="3833199" cy="27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>
            <a:extLst>
              <a:ext uri="{FF2B5EF4-FFF2-40B4-BE49-F238E27FC236}">
                <a16:creationId xmlns:a16="http://schemas.microsoft.com/office/drawing/2014/main" id="{1B2FAF89-20A6-804C-B260-D40652F4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5709050"/>
            <a:ext cx="356235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baseline="30000" dirty="0">
                <a:latin typeface="Arial"/>
                <a:ea typeface="ＭＳ Ｐゴシック" charset="0"/>
                <a:cs typeface="Arial"/>
              </a:rPr>
              <a:t>Career Directions for Students in Architecture, Construction and 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247FE-A145-469B-9371-D08A838F791E}"/>
              </a:ext>
            </a:extLst>
          </p:cNvPr>
          <p:cNvSpPr txBox="1"/>
          <p:nvPr/>
        </p:nvSpPr>
        <p:spPr>
          <a:xfrm>
            <a:off x="4133088" y="105005"/>
            <a:ext cx="78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Bebas" pitchFamily="2" charset="0"/>
                <a:cs typeface="Arial" panose="020B0604020202020204" pitchFamily="34" charset="0"/>
              </a:rPr>
              <a:t>MENTOR TRAINING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220417-ABDA-4844-A5FC-B5DDD71DBAE9}"/>
              </a:ext>
            </a:extLst>
          </p:cNvPr>
          <p:cNvSpPr/>
          <p:nvPr/>
        </p:nvSpPr>
        <p:spPr>
          <a:xfrm>
            <a:off x="399011" y="1464339"/>
            <a:ext cx="109937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Revised Online Mentor Training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Implemented for 2018-2019 program year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Expanded Reporting Policy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If a student discloses or a mentor suspects that a student is a victim of abuse, bullying or neglect, or is a danger to themselves or others, the mentor MUST: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Report this concern to your affiliate leader.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Together with the affiliate leader, ensure that the concern is reported promptly to the student's school or guidance counselor, or the on-site teacher or school champion. </a:t>
            </a:r>
          </a:p>
          <a:p>
            <a:pPr marL="1485900" lvl="3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0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6AC5D-81C2-5C4C-9627-C94FB2D1E3E8}"/>
              </a:ext>
            </a:extLst>
          </p:cNvPr>
          <p:cNvSpPr txBox="1"/>
          <p:nvPr/>
        </p:nvSpPr>
        <p:spPr>
          <a:xfrm>
            <a:off x="340037" y="1403182"/>
            <a:ext cx="8953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</a:p>
          <a:p>
            <a:pPr marL="682625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Youth Protection Policy</a:t>
            </a:r>
          </a:p>
          <a:p>
            <a:pPr marL="682625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Student Expectation Policy</a:t>
            </a:r>
          </a:p>
          <a:p>
            <a:pPr marL="682625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Other policies</a:t>
            </a:r>
          </a:p>
          <a:p>
            <a:pPr marL="228600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Working with Students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Food/Snacks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Student Medical Conditions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Emergency Situations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Disciplinary Issues</a:t>
            </a:r>
          </a:p>
          <a:p>
            <a:pPr marL="228600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 Specific Reporting Law Resources</a:t>
            </a:r>
          </a:p>
          <a:p>
            <a:pPr marL="1485900" lvl="3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B6F62-9338-4084-86DF-F13701D758E5}"/>
              </a:ext>
            </a:extLst>
          </p:cNvPr>
          <p:cNvSpPr txBox="1"/>
          <p:nvPr/>
        </p:nvSpPr>
        <p:spPr>
          <a:xfrm>
            <a:off x="4133088" y="105005"/>
            <a:ext cx="78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Bebas" pitchFamily="2" charset="0"/>
                <a:cs typeface="Arial" panose="020B0604020202020204" pitchFamily="34" charset="0"/>
              </a:rPr>
              <a:t>POLICY HANDBOOK FOR MENTORS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7272C-4345-4AC4-8F06-6DE8B4457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74" y="1586062"/>
            <a:ext cx="4173912" cy="31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6AC5D-81C2-5C4C-9627-C94FB2D1E3E8}"/>
              </a:ext>
            </a:extLst>
          </p:cNvPr>
          <p:cNvSpPr txBox="1"/>
          <p:nvPr/>
        </p:nvSpPr>
        <p:spPr>
          <a:xfrm>
            <a:off x="4562900" y="1819776"/>
            <a:ext cx="8439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Affiliate Mentor Liaison</a:t>
            </a:r>
          </a:p>
          <a:p>
            <a:pPr marL="457200" lvl="3" indent="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role within each affiliate</a:t>
            </a:r>
          </a:p>
          <a:p>
            <a:pPr marL="457200" lvl="3" indent="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Reporting contact affiliate</a:t>
            </a:r>
          </a:p>
          <a:p>
            <a:pPr marL="457200" lvl="3" indent="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receive training through ACE National</a:t>
            </a:r>
          </a:p>
          <a:p>
            <a:pPr marL="0" lvl="1" indent="3429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forms</a:t>
            </a:r>
          </a:p>
          <a:p>
            <a:pPr marL="457200" lvl="3" indent="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Incident Report Form</a:t>
            </a:r>
          </a:p>
          <a:p>
            <a:pPr marL="798513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Contacts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B6F62-9338-4084-86DF-F13701D758E5}"/>
              </a:ext>
            </a:extLst>
          </p:cNvPr>
          <p:cNvSpPr txBox="1"/>
          <p:nvPr/>
        </p:nvSpPr>
        <p:spPr>
          <a:xfrm>
            <a:off x="4133088" y="105005"/>
            <a:ext cx="789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Bebas" pitchFamily="2" charset="0"/>
                <a:cs typeface="Arial" panose="020B0604020202020204" pitchFamily="34" charset="0"/>
              </a:rPr>
              <a:t>POLICY HANDBOOK FOR MENTORS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9E9FF-7B0B-4751-8664-5D422235D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2053011"/>
            <a:ext cx="3930996" cy="22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C6B99532B6A448B27299533536A43" ma:contentTypeVersion="7" ma:contentTypeDescription="Create a new document." ma:contentTypeScope="" ma:versionID="dac5ff30351a24e7ca1a6d57828b56d0">
  <xsd:schema xmlns:xsd="http://www.w3.org/2001/XMLSchema" xmlns:xs="http://www.w3.org/2001/XMLSchema" xmlns:p="http://schemas.microsoft.com/office/2006/metadata/properties" xmlns:ns2="09a54a11-4430-4f15-89b3-8c012baad9bd" xmlns:ns3="69b87a7e-2d09-40d4-b641-087049257069" targetNamespace="http://schemas.microsoft.com/office/2006/metadata/properties" ma:root="true" ma:fieldsID="8277b08a66126d040f3c19f72340ca48" ns2:_="" ns3:_="">
    <xsd:import namespace="09a54a11-4430-4f15-89b3-8c012baad9bd"/>
    <xsd:import namespace="69b87a7e-2d09-40d4-b641-08704925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54a11-4430-4f15-89b3-8c012baad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87a7e-2d09-40d4-b641-08704925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3306D6-450F-491C-BE5A-87FF3F919F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5DDAB-2C1B-4B26-98FE-C50FD7FE15CF}"/>
</file>

<file path=customXml/itemProps3.xml><?xml version="1.0" encoding="utf-8"?>
<ds:datastoreItem xmlns:ds="http://schemas.openxmlformats.org/officeDocument/2006/customXml" ds:itemID="{57FBED81-E9CD-4B5A-A2E8-8BDA76FC004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734a88a4-f82a-495b-b9ee-47d018682b17"/>
    <ds:schemaRef ds:uri="b33b370c-b9d9-4337-b745-07cfb68f69b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242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Bebas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Eidenshink</dc:creator>
  <cp:lastModifiedBy>Katie Bawarski</cp:lastModifiedBy>
  <cp:revision>39</cp:revision>
  <dcterms:created xsi:type="dcterms:W3CDTF">2019-01-25T13:44:52Z</dcterms:created>
  <dcterms:modified xsi:type="dcterms:W3CDTF">2019-05-11T11:48:53Z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0x0101008E8C6B99532B6A448B27299533536A43</vt:lpwstr>
  </property>
  <property fmtid="{D5CDD505-2E9C-101B-9397-08002B2CF9AE}" pid="3" name="AuthorIds_UIVersion_512">
    <vt:lpwstr>12</vt:lpwstr>
  </property>
  <property fmtid="{D5CDD505-2E9C-101B-9397-08002B2CF9AE}" pid="4" name="Order">
    <vt:r8>779500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