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Lst>
  <p:notesMasterIdLst>
    <p:notesMasterId r:id="rId38"/>
  </p:notesMasterIdLst>
  <p:sldIdLst>
    <p:sldId id="2313" r:id="rId5"/>
    <p:sldId id="2307" r:id="rId6"/>
    <p:sldId id="2312" r:id="rId7"/>
    <p:sldId id="2308" r:id="rId8"/>
    <p:sldId id="2311" r:id="rId9"/>
    <p:sldId id="2309" r:id="rId10"/>
    <p:sldId id="2310" r:id="rId11"/>
    <p:sldId id="2314" r:id="rId12"/>
    <p:sldId id="256" r:id="rId13"/>
    <p:sldId id="257" r:id="rId14"/>
    <p:sldId id="258" r:id="rId15"/>
    <p:sldId id="259" r:id="rId16"/>
    <p:sldId id="260" r:id="rId17"/>
    <p:sldId id="2315" r:id="rId18"/>
    <p:sldId id="2316" r:id="rId19"/>
    <p:sldId id="2317" r:id="rId20"/>
    <p:sldId id="2318" r:id="rId21"/>
    <p:sldId id="2319" r:id="rId22"/>
    <p:sldId id="2320" r:id="rId23"/>
    <p:sldId id="2321" r:id="rId24"/>
    <p:sldId id="2327" r:id="rId25"/>
    <p:sldId id="2328" r:id="rId26"/>
    <p:sldId id="2329" r:id="rId27"/>
    <p:sldId id="2330" r:id="rId28"/>
    <p:sldId id="2331" r:id="rId29"/>
    <p:sldId id="2332" r:id="rId30"/>
    <p:sldId id="2333" r:id="rId31"/>
    <p:sldId id="2334" r:id="rId32"/>
    <p:sldId id="2322" r:id="rId33"/>
    <p:sldId id="2323" r:id="rId34"/>
    <p:sldId id="2324" r:id="rId35"/>
    <p:sldId id="2325" r:id="rId36"/>
    <p:sldId id="232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83" d="100"/>
          <a:sy n="83" d="100"/>
        </p:scale>
        <p:origin x="614"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43100-7DEA-4EF1-9CD2-ED9D169ECE9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8AD2EFC-30C0-48BD-AF7F-001B9552A4FD}">
      <dgm:prSet custT="1"/>
      <dgm:spPr>
        <a:solidFill>
          <a:srgbClr val="00B0F0"/>
        </a:solidFill>
      </dgm:spPr>
      <dgm:t>
        <a:bodyPr/>
        <a:lstStyle/>
        <a:p>
          <a:pPr rtl="0"/>
          <a:r>
            <a:rPr lang="en-US" sz="1100" b="0" i="0" dirty="0"/>
            <a:t>“</a:t>
          </a:r>
          <a:r>
            <a:rPr lang="en-US" sz="1600" b="0" i="1" dirty="0"/>
            <a:t>Programs with ongoing training made available to mentors showed greater effects in the mentoring relationship</a:t>
          </a:r>
          <a:r>
            <a:rPr lang="en-US" sz="1100" b="0" i="0" dirty="0"/>
            <a:t>” (DuBois, Holloway, et al., 2002)</a:t>
          </a:r>
          <a:endParaRPr lang="en-US" sz="1100" dirty="0"/>
        </a:p>
      </dgm:t>
    </dgm:pt>
    <dgm:pt modelId="{832E2AE5-2239-4E44-BEE1-57710BE4A13D}" type="parTrans" cxnId="{CEA72429-B37D-4425-87F2-07B2AD4786A8}">
      <dgm:prSet/>
      <dgm:spPr/>
      <dgm:t>
        <a:bodyPr/>
        <a:lstStyle/>
        <a:p>
          <a:endParaRPr lang="en-US"/>
        </a:p>
      </dgm:t>
    </dgm:pt>
    <dgm:pt modelId="{A1EC1C60-8F5E-4FDE-BF0D-7C9DF7E54A80}" type="sibTrans" cxnId="{CEA72429-B37D-4425-87F2-07B2AD4786A8}">
      <dgm:prSet/>
      <dgm:spPr/>
      <dgm:t>
        <a:bodyPr/>
        <a:lstStyle/>
        <a:p>
          <a:endParaRPr lang="en-US"/>
        </a:p>
      </dgm:t>
    </dgm:pt>
    <dgm:pt modelId="{BC3FCC4D-ABCA-4236-B7AA-A866D8294709}">
      <dgm:prSet custT="1"/>
      <dgm:spPr>
        <a:solidFill>
          <a:srgbClr val="FFC000"/>
        </a:solidFill>
      </dgm:spPr>
      <dgm:t>
        <a:bodyPr/>
        <a:lstStyle/>
        <a:p>
          <a:pPr rtl="0"/>
          <a:r>
            <a:rPr lang="en-US" sz="1100" b="0" i="0" dirty="0"/>
            <a:t>“</a:t>
          </a:r>
          <a:r>
            <a:rPr lang="en-US" sz="1400" b="0" i="1" dirty="0"/>
            <a:t>Findings show the need for agencies to provide initial training, ongoing support, and to ensure their mentors are confident in their abilities as a mentor to guarantee that their mentors are satisfied in their relationships, perhaps making them more likely to continue mentoring.</a:t>
          </a:r>
          <a:r>
            <a:rPr lang="en-US" sz="1100" b="0" i="0" dirty="0"/>
            <a:t>”(Martin, </a:t>
          </a:r>
          <a:r>
            <a:rPr lang="en-US" sz="1100" b="0" i="0" dirty="0" err="1"/>
            <a:t>Sifers</a:t>
          </a:r>
          <a:r>
            <a:rPr lang="en-US" sz="1100" b="0" i="0" dirty="0"/>
            <a:t>, 2012)</a:t>
          </a:r>
          <a:endParaRPr lang="en-US" sz="1100" dirty="0"/>
        </a:p>
      </dgm:t>
    </dgm:pt>
    <dgm:pt modelId="{4F216E4A-BA3F-4FD2-BDFA-ED10DD367C4D}" type="parTrans" cxnId="{06FBF164-9741-4DF0-A5FF-B2E01EDAFF99}">
      <dgm:prSet/>
      <dgm:spPr/>
      <dgm:t>
        <a:bodyPr/>
        <a:lstStyle/>
        <a:p>
          <a:endParaRPr lang="en-US"/>
        </a:p>
      </dgm:t>
    </dgm:pt>
    <dgm:pt modelId="{93DFBB75-1549-4EAF-885E-6D42592B220B}" type="sibTrans" cxnId="{06FBF164-9741-4DF0-A5FF-B2E01EDAFF99}">
      <dgm:prSet/>
      <dgm:spPr/>
      <dgm:t>
        <a:bodyPr/>
        <a:lstStyle/>
        <a:p>
          <a:endParaRPr lang="en-US"/>
        </a:p>
      </dgm:t>
    </dgm:pt>
    <dgm:pt modelId="{4773AF20-64E1-46DD-AF01-96B341CAFAB3}">
      <dgm:prSet/>
      <dgm:spPr>
        <a:solidFill>
          <a:srgbClr val="7030A0"/>
        </a:solidFill>
      </dgm:spPr>
      <dgm:t>
        <a:bodyPr/>
        <a:lstStyle/>
        <a:p>
          <a:pPr rtl="0"/>
          <a:r>
            <a:rPr lang="en-US" b="0" i="0" dirty="0"/>
            <a:t>“</a:t>
          </a:r>
          <a:r>
            <a:rPr lang="en-US" b="0" i="1" dirty="0"/>
            <a:t>Mentoring programs without training and periodic supervision achieve modest effects at best, and could negatively impact the mentee at worst.”</a:t>
          </a:r>
          <a:r>
            <a:rPr lang="en-US" b="0" i="0" dirty="0"/>
            <a:t> (Martin, </a:t>
          </a:r>
          <a:r>
            <a:rPr lang="en-US" b="0" i="0" dirty="0" err="1"/>
            <a:t>Sifers</a:t>
          </a:r>
          <a:r>
            <a:rPr lang="en-US" b="0" i="0" dirty="0"/>
            <a:t> citing Rhodes, Grossman, and </a:t>
          </a:r>
          <a:r>
            <a:rPr lang="en-US" b="0" i="0" dirty="0" err="1"/>
            <a:t>Roffman</a:t>
          </a:r>
          <a:r>
            <a:rPr lang="en-US" b="0" i="0" dirty="0"/>
            <a:t> (2002))</a:t>
          </a:r>
          <a:endParaRPr lang="en-US" dirty="0"/>
        </a:p>
      </dgm:t>
    </dgm:pt>
    <dgm:pt modelId="{D8A688D7-842B-4B13-8C29-CE478A1E6A20}" type="parTrans" cxnId="{09BB5DFE-9CDB-464E-A94A-77646B916FD7}">
      <dgm:prSet/>
      <dgm:spPr/>
      <dgm:t>
        <a:bodyPr/>
        <a:lstStyle/>
        <a:p>
          <a:endParaRPr lang="en-US"/>
        </a:p>
      </dgm:t>
    </dgm:pt>
    <dgm:pt modelId="{5A3805BD-0638-4AE8-A952-A45DE8386EFB}" type="sibTrans" cxnId="{09BB5DFE-9CDB-464E-A94A-77646B916FD7}">
      <dgm:prSet/>
      <dgm:spPr/>
      <dgm:t>
        <a:bodyPr/>
        <a:lstStyle/>
        <a:p>
          <a:endParaRPr lang="en-US"/>
        </a:p>
      </dgm:t>
    </dgm:pt>
    <dgm:pt modelId="{282350D2-81BC-4CEF-9165-6429F798F53E}" type="pres">
      <dgm:prSet presAssocID="{3A443100-7DEA-4EF1-9CD2-ED9D169ECE98}" presName="CompostProcess" presStyleCnt="0">
        <dgm:presLayoutVars>
          <dgm:dir/>
          <dgm:resizeHandles val="exact"/>
        </dgm:presLayoutVars>
      </dgm:prSet>
      <dgm:spPr/>
    </dgm:pt>
    <dgm:pt modelId="{C173F4F7-13CE-485F-BEEC-4522FD4787C8}" type="pres">
      <dgm:prSet presAssocID="{3A443100-7DEA-4EF1-9CD2-ED9D169ECE98}" presName="arrow" presStyleLbl="bgShp" presStyleIdx="0" presStyleCnt="1"/>
      <dgm:spPr/>
    </dgm:pt>
    <dgm:pt modelId="{2BC14FCE-BFA6-4748-BE8D-6CD2352EFC5C}" type="pres">
      <dgm:prSet presAssocID="{3A443100-7DEA-4EF1-9CD2-ED9D169ECE98}" presName="linearProcess" presStyleCnt="0"/>
      <dgm:spPr/>
    </dgm:pt>
    <dgm:pt modelId="{E0A966F7-A5E8-4232-84C8-6EEFBDFBA2FF}" type="pres">
      <dgm:prSet presAssocID="{A8AD2EFC-30C0-48BD-AF7F-001B9552A4FD}" presName="textNode" presStyleLbl="node1" presStyleIdx="0" presStyleCnt="3" custScaleX="140170" custScaleY="179310" custLinFactNeighborX="-2070" custLinFactNeighborY="-861">
        <dgm:presLayoutVars>
          <dgm:bulletEnabled val="1"/>
        </dgm:presLayoutVars>
      </dgm:prSet>
      <dgm:spPr/>
    </dgm:pt>
    <dgm:pt modelId="{A6753863-2D85-4E5C-A076-404ACB03E4B0}" type="pres">
      <dgm:prSet presAssocID="{A1EC1C60-8F5E-4FDE-BF0D-7C9DF7E54A80}" presName="sibTrans" presStyleCnt="0"/>
      <dgm:spPr/>
    </dgm:pt>
    <dgm:pt modelId="{2C6711D4-03E4-4964-88AA-1F0FE58F9313}" type="pres">
      <dgm:prSet presAssocID="{BC3FCC4D-ABCA-4236-B7AA-A866D8294709}" presName="textNode" presStyleLbl="node1" presStyleIdx="1" presStyleCnt="3" custScaleX="148704" custScaleY="181034">
        <dgm:presLayoutVars>
          <dgm:bulletEnabled val="1"/>
        </dgm:presLayoutVars>
      </dgm:prSet>
      <dgm:spPr/>
    </dgm:pt>
    <dgm:pt modelId="{D88E4845-82E2-46B6-A26C-0AF768A32240}" type="pres">
      <dgm:prSet presAssocID="{93DFBB75-1549-4EAF-885E-6D42592B220B}" presName="sibTrans" presStyleCnt="0"/>
      <dgm:spPr/>
    </dgm:pt>
    <dgm:pt modelId="{F97B6A6D-E71B-4408-A7BB-5BB39ED48735}" type="pres">
      <dgm:prSet presAssocID="{4773AF20-64E1-46DD-AF01-96B341CAFAB3}" presName="textNode" presStyleLbl="node1" presStyleIdx="2" presStyleCnt="3" custScaleX="130233" custScaleY="170690">
        <dgm:presLayoutVars>
          <dgm:bulletEnabled val="1"/>
        </dgm:presLayoutVars>
      </dgm:prSet>
      <dgm:spPr/>
    </dgm:pt>
  </dgm:ptLst>
  <dgm:cxnLst>
    <dgm:cxn modelId="{F0FCDF07-F824-4EF4-92C8-75FECB2D6C64}" type="presOf" srcId="{A8AD2EFC-30C0-48BD-AF7F-001B9552A4FD}" destId="{E0A966F7-A5E8-4232-84C8-6EEFBDFBA2FF}" srcOrd="0" destOrd="0" presId="urn:microsoft.com/office/officeart/2005/8/layout/hProcess9"/>
    <dgm:cxn modelId="{CEA72429-B37D-4425-87F2-07B2AD4786A8}" srcId="{3A443100-7DEA-4EF1-9CD2-ED9D169ECE98}" destId="{A8AD2EFC-30C0-48BD-AF7F-001B9552A4FD}" srcOrd="0" destOrd="0" parTransId="{832E2AE5-2239-4E44-BEE1-57710BE4A13D}" sibTransId="{A1EC1C60-8F5E-4FDE-BF0D-7C9DF7E54A80}"/>
    <dgm:cxn modelId="{06FBF164-9741-4DF0-A5FF-B2E01EDAFF99}" srcId="{3A443100-7DEA-4EF1-9CD2-ED9D169ECE98}" destId="{BC3FCC4D-ABCA-4236-B7AA-A866D8294709}" srcOrd="1" destOrd="0" parTransId="{4F216E4A-BA3F-4FD2-BDFA-ED10DD367C4D}" sibTransId="{93DFBB75-1549-4EAF-885E-6D42592B220B}"/>
    <dgm:cxn modelId="{B3D2A695-1E8E-4665-96C8-A3284709B7AA}" type="presOf" srcId="{4773AF20-64E1-46DD-AF01-96B341CAFAB3}" destId="{F97B6A6D-E71B-4408-A7BB-5BB39ED48735}" srcOrd="0" destOrd="0" presId="urn:microsoft.com/office/officeart/2005/8/layout/hProcess9"/>
    <dgm:cxn modelId="{42688F9D-7203-47A9-8FA5-268913E31447}" type="presOf" srcId="{BC3FCC4D-ABCA-4236-B7AA-A866D8294709}" destId="{2C6711D4-03E4-4964-88AA-1F0FE58F9313}" srcOrd="0" destOrd="0" presId="urn:microsoft.com/office/officeart/2005/8/layout/hProcess9"/>
    <dgm:cxn modelId="{3755C9B0-92E4-4F90-9F0B-71FF37B007D9}" type="presOf" srcId="{3A443100-7DEA-4EF1-9CD2-ED9D169ECE98}" destId="{282350D2-81BC-4CEF-9165-6429F798F53E}" srcOrd="0" destOrd="0" presId="urn:microsoft.com/office/officeart/2005/8/layout/hProcess9"/>
    <dgm:cxn modelId="{09BB5DFE-9CDB-464E-A94A-77646B916FD7}" srcId="{3A443100-7DEA-4EF1-9CD2-ED9D169ECE98}" destId="{4773AF20-64E1-46DD-AF01-96B341CAFAB3}" srcOrd="2" destOrd="0" parTransId="{D8A688D7-842B-4B13-8C29-CE478A1E6A20}" sibTransId="{5A3805BD-0638-4AE8-A952-A45DE8386EFB}"/>
    <dgm:cxn modelId="{376CB6AD-14DD-404F-BDAD-2A431BE88D81}" type="presParOf" srcId="{282350D2-81BC-4CEF-9165-6429F798F53E}" destId="{C173F4F7-13CE-485F-BEEC-4522FD4787C8}" srcOrd="0" destOrd="0" presId="urn:microsoft.com/office/officeart/2005/8/layout/hProcess9"/>
    <dgm:cxn modelId="{2F162F37-6C4E-4FE7-974B-A72420C1E0F3}" type="presParOf" srcId="{282350D2-81BC-4CEF-9165-6429F798F53E}" destId="{2BC14FCE-BFA6-4748-BE8D-6CD2352EFC5C}" srcOrd="1" destOrd="0" presId="urn:microsoft.com/office/officeart/2005/8/layout/hProcess9"/>
    <dgm:cxn modelId="{F6BA1FB5-CAF0-44E2-B5F6-E80BC27C77D2}" type="presParOf" srcId="{2BC14FCE-BFA6-4748-BE8D-6CD2352EFC5C}" destId="{E0A966F7-A5E8-4232-84C8-6EEFBDFBA2FF}" srcOrd="0" destOrd="0" presId="urn:microsoft.com/office/officeart/2005/8/layout/hProcess9"/>
    <dgm:cxn modelId="{73A7583F-F636-4BEC-9D12-4DFDAFF5C2D5}" type="presParOf" srcId="{2BC14FCE-BFA6-4748-BE8D-6CD2352EFC5C}" destId="{A6753863-2D85-4E5C-A076-404ACB03E4B0}" srcOrd="1" destOrd="0" presId="urn:microsoft.com/office/officeart/2005/8/layout/hProcess9"/>
    <dgm:cxn modelId="{9CEE204D-BFC5-406D-8C43-FFDDA835C3B8}" type="presParOf" srcId="{2BC14FCE-BFA6-4748-BE8D-6CD2352EFC5C}" destId="{2C6711D4-03E4-4964-88AA-1F0FE58F9313}" srcOrd="2" destOrd="0" presId="urn:microsoft.com/office/officeart/2005/8/layout/hProcess9"/>
    <dgm:cxn modelId="{3F7686F9-53BA-4658-9097-7F8A0712A8AA}" type="presParOf" srcId="{2BC14FCE-BFA6-4748-BE8D-6CD2352EFC5C}" destId="{D88E4845-82E2-46B6-A26C-0AF768A32240}" srcOrd="3" destOrd="0" presId="urn:microsoft.com/office/officeart/2005/8/layout/hProcess9"/>
    <dgm:cxn modelId="{1BD59DC9-34D8-4395-A6F4-E606C4EFEF67}" type="presParOf" srcId="{2BC14FCE-BFA6-4748-BE8D-6CD2352EFC5C}" destId="{F97B6A6D-E71B-4408-A7BB-5BB39ED4873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ECF73-40AF-467E-92E7-30A0738E67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D0906F5-8789-4F8C-B5D8-EBCE550E04AD}">
      <dgm:prSet/>
      <dgm:spPr/>
      <dgm:t>
        <a:bodyPr/>
        <a:lstStyle/>
        <a:p>
          <a:pPr rtl="0"/>
          <a:r>
            <a:rPr lang="en-US" b="0" i="0"/>
            <a:t>Pre Match Training</a:t>
          </a:r>
          <a:endParaRPr lang="en-US"/>
        </a:p>
      </dgm:t>
    </dgm:pt>
    <dgm:pt modelId="{FD744D31-116B-43B9-9FDE-4D4922F9578B}" type="parTrans" cxnId="{9810C25E-094C-406A-8A79-01EFFA27B470}">
      <dgm:prSet/>
      <dgm:spPr/>
      <dgm:t>
        <a:bodyPr/>
        <a:lstStyle/>
        <a:p>
          <a:endParaRPr lang="en-US"/>
        </a:p>
      </dgm:t>
    </dgm:pt>
    <dgm:pt modelId="{173F2346-DB44-486F-B27E-C3D607BD6B8A}" type="sibTrans" cxnId="{9810C25E-094C-406A-8A79-01EFFA27B470}">
      <dgm:prSet/>
      <dgm:spPr/>
      <dgm:t>
        <a:bodyPr/>
        <a:lstStyle/>
        <a:p>
          <a:endParaRPr lang="en-US"/>
        </a:p>
      </dgm:t>
    </dgm:pt>
    <dgm:pt modelId="{90BAFAF7-34D1-4721-9087-163D33006BCA}">
      <dgm:prSet/>
      <dgm:spPr/>
      <dgm:t>
        <a:bodyPr/>
        <a:lstStyle/>
        <a:p>
          <a:pPr rtl="0"/>
          <a:r>
            <a:rPr lang="en-US" b="0" i="0" dirty="0"/>
            <a:t>Effective Screening Tool</a:t>
          </a:r>
          <a:endParaRPr lang="en-US" dirty="0"/>
        </a:p>
      </dgm:t>
    </dgm:pt>
    <dgm:pt modelId="{D4416260-DD15-40BB-8867-2A5EE02718B9}" type="parTrans" cxnId="{BAC133BE-B0A5-4819-BDB4-646B57750BE8}">
      <dgm:prSet/>
      <dgm:spPr/>
      <dgm:t>
        <a:bodyPr/>
        <a:lstStyle/>
        <a:p>
          <a:endParaRPr lang="en-US"/>
        </a:p>
      </dgm:t>
    </dgm:pt>
    <dgm:pt modelId="{120E2698-64E1-4DE7-BD82-4ABE27B8BFEC}" type="sibTrans" cxnId="{BAC133BE-B0A5-4819-BDB4-646B57750BE8}">
      <dgm:prSet/>
      <dgm:spPr/>
      <dgm:t>
        <a:bodyPr/>
        <a:lstStyle/>
        <a:p>
          <a:endParaRPr lang="en-US"/>
        </a:p>
      </dgm:t>
    </dgm:pt>
    <dgm:pt modelId="{7E4E3CF0-EDC2-419B-92AC-1AAB5277D6E6}">
      <dgm:prSet/>
      <dgm:spPr/>
      <dgm:t>
        <a:bodyPr/>
        <a:lstStyle/>
        <a:p>
          <a:pPr rtl="0"/>
          <a:r>
            <a:rPr lang="en-US" b="0" i="0" dirty="0"/>
            <a:t>Determine volunteers desire to commit and be consistent</a:t>
          </a:r>
          <a:endParaRPr lang="en-US" dirty="0"/>
        </a:p>
      </dgm:t>
    </dgm:pt>
    <dgm:pt modelId="{C29EAE25-2287-481D-A041-5682AC96D4F5}" type="parTrans" cxnId="{0CDEE3B4-7531-4B6B-8AAD-7D23271C7F41}">
      <dgm:prSet/>
      <dgm:spPr/>
      <dgm:t>
        <a:bodyPr/>
        <a:lstStyle/>
        <a:p>
          <a:endParaRPr lang="en-US"/>
        </a:p>
      </dgm:t>
    </dgm:pt>
    <dgm:pt modelId="{C6B2AB10-339A-4505-84D0-A187F50A7196}" type="sibTrans" cxnId="{0CDEE3B4-7531-4B6B-8AAD-7D23271C7F41}">
      <dgm:prSet/>
      <dgm:spPr/>
      <dgm:t>
        <a:bodyPr/>
        <a:lstStyle/>
        <a:p>
          <a:endParaRPr lang="en-US"/>
        </a:p>
      </dgm:t>
    </dgm:pt>
    <dgm:pt modelId="{74567C83-66C8-41B8-A1CF-2A002A50CB37}">
      <dgm:prSet/>
      <dgm:spPr/>
      <dgm:t>
        <a:bodyPr/>
        <a:lstStyle/>
        <a:p>
          <a:pPr rtl="0"/>
          <a:r>
            <a:rPr lang="en-US" b="0" i="0"/>
            <a:t>Recruitment Tool</a:t>
          </a:r>
          <a:endParaRPr lang="en-US"/>
        </a:p>
      </dgm:t>
    </dgm:pt>
    <dgm:pt modelId="{05D07938-5CFE-4714-80F1-D932E4DE8CBE}" type="parTrans" cxnId="{E92970A1-A1B4-4871-985B-4DEA23E85BF9}">
      <dgm:prSet/>
      <dgm:spPr/>
      <dgm:t>
        <a:bodyPr/>
        <a:lstStyle/>
        <a:p>
          <a:endParaRPr lang="en-US"/>
        </a:p>
      </dgm:t>
    </dgm:pt>
    <dgm:pt modelId="{62A677D9-A5AC-438C-BC45-3E978C3D33A4}" type="sibTrans" cxnId="{E92970A1-A1B4-4871-985B-4DEA23E85BF9}">
      <dgm:prSet/>
      <dgm:spPr/>
      <dgm:t>
        <a:bodyPr/>
        <a:lstStyle/>
        <a:p>
          <a:endParaRPr lang="en-US"/>
        </a:p>
      </dgm:t>
    </dgm:pt>
    <dgm:pt modelId="{FE0641E6-5FDC-4AF6-ABAE-3D474F403CDD}">
      <dgm:prSet/>
      <dgm:spPr/>
      <dgm:t>
        <a:bodyPr/>
        <a:lstStyle/>
        <a:p>
          <a:pPr rtl="0"/>
          <a:r>
            <a:rPr lang="en-US" b="0" i="0"/>
            <a:t>Ongoing training</a:t>
          </a:r>
          <a:endParaRPr lang="en-US"/>
        </a:p>
      </dgm:t>
    </dgm:pt>
    <dgm:pt modelId="{A3A9C65B-BD56-4FA4-ACF0-E676A036B656}" type="parTrans" cxnId="{C933F740-B27D-4C35-83A3-3201D4D32E82}">
      <dgm:prSet/>
      <dgm:spPr/>
      <dgm:t>
        <a:bodyPr/>
        <a:lstStyle/>
        <a:p>
          <a:endParaRPr lang="en-US"/>
        </a:p>
      </dgm:t>
    </dgm:pt>
    <dgm:pt modelId="{1CDBC7D4-6159-43A3-BB0B-3F0554C2BB91}" type="sibTrans" cxnId="{C933F740-B27D-4C35-83A3-3201D4D32E82}">
      <dgm:prSet/>
      <dgm:spPr/>
      <dgm:t>
        <a:bodyPr/>
        <a:lstStyle/>
        <a:p>
          <a:endParaRPr lang="en-US"/>
        </a:p>
      </dgm:t>
    </dgm:pt>
    <dgm:pt modelId="{9E44145A-1EDF-43BB-8177-1D354E7A172F}">
      <dgm:prSet/>
      <dgm:spPr/>
      <dgm:t>
        <a:bodyPr/>
        <a:lstStyle/>
        <a:p>
          <a:pPr rtl="0"/>
          <a:r>
            <a:rPr lang="en-US" b="0" i="0"/>
            <a:t>Supplements match support</a:t>
          </a:r>
          <a:endParaRPr lang="en-US"/>
        </a:p>
      </dgm:t>
    </dgm:pt>
    <dgm:pt modelId="{D5CF56AC-AF66-4C39-91FD-A95EED04507C}" type="parTrans" cxnId="{BC74EF10-908D-401A-A2A7-358A512C53E7}">
      <dgm:prSet/>
      <dgm:spPr/>
      <dgm:t>
        <a:bodyPr/>
        <a:lstStyle/>
        <a:p>
          <a:endParaRPr lang="en-US"/>
        </a:p>
      </dgm:t>
    </dgm:pt>
    <dgm:pt modelId="{5F64E415-FFD8-423C-B22F-B96816234FBE}" type="sibTrans" cxnId="{BC74EF10-908D-401A-A2A7-358A512C53E7}">
      <dgm:prSet/>
      <dgm:spPr/>
      <dgm:t>
        <a:bodyPr/>
        <a:lstStyle/>
        <a:p>
          <a:endParaRPr lang="en-US"/>
        </a:p>
      </dgm:t>
    </dgm:pt>
    <dgm:pt modelId="{9E369C90-018F-478C-92B0-8A580960E306}">
      <dgm:prSet/>
      <dgm:spPr/>
      <dgm:t>
        <a:bodyPr/>
        <a:lstStyle/>
        <a:p>
          <a:pPr rtl="0"/>
          <a:r>
            <a:rPr lang="en-US" b="0" i="0"/>
            <a:t>Ongoing training motivates mentors, helps them handle the difficulties that arise as they really get to know their mentees, lets them know they have support from program staff, and allows them to talk about their relationships with other mentors. (Cannata, 2006)</a:t>
          </a:r>
          <a:endParaRPr lang="en-US"/>
        </a:p>
      </dgm:t>
    </dgm:pt>
    <dgm:pt modelId="{38F5FFA2-6F69-4ACE-A899-5037F9A3FE9B}" type="parTrans" cxnId="{2617F855-8513-4242-A0E6-6618CED516AE}">
      <dgm:prSet/>
      <dgm:spPr/>
      <dgm:t>
        <a:bodyPr/>
        <a:lstStyle/>
        <a:p>
          <a:endParaRPr lang="en-US"/>
        </a:p>
      </dgm:t>
    </dgm:pt>
    <dgm:pt modelId="{2CF081F1-957C-471A-A2EF-3683D99F250C}" type="sibTrans" cxnId="{2617F855-8513-4242-A0E6-6618CED516AE}">
      <dgm:prSet/>
      <dgm:spPr/>
      <dgm:t>
        <a:bodyPr/>
        <a:lstStyle/>
        <a:p>
          <a:endParaRPr lang="en-US"/>
        </a:p>
      </dgm:t>
    </dgm:pt>
    <dgm:pt modelId="{6212F11C-40CD-45C0-8116-37D8699DDCED}">
      <dgm:prSet/>
      <dgm:spPr/>
      <dgm:t>
        <a:bodyPr/>
        <a:lstStyle/>
        <a:p>
          <a:pPr rtl="0"/>
          <a:r>
            <a:rPr lang="en-US" b="0" i="0" dirty="0"/>
            <a:t>Can be tailored to issues occurring within the program or on teams</a:t>
          </a:r>
          <a:endParaRPr lang="en-US" dirty="0"/>
        </a:p>
      </dgm:t>
    </dgm:pt>
    <dgm:pt modelId="{6EDF7B60-69E3-4F09-BE52-ED1315E929B0}" type="parTrans" cxnId="{CC142364-9CB9-4522-8441-3F2BFAC546D5}">
      <dgm:prSet/>
      <dgm:spPr/>
      <dgm:t>
        <a:bodyPr/>
        <a:lstStyle/>
        <a:p>
          <a:endParaRPr lang="en-US"/>
        </a:p>
      </dgm:t>
    </dgm:pt>
    <dgm:pt modelId="{E3E22B8D-0CFC-444B-9C8E-413FC7731700}" type="sibTrans" cxnId="{CC142364-9CB9-4522-8441-3F2BFAC546D5}">
      <dgm:prSet/>
      <dgm:spPr/>
      <dgm:t>
        <a:bodyPr/>
        <a:lstStyle/>
        <a:p>
          <a:endParaRPr lang="en-US"/>
        </a:p>
      </dgm:t>
    </dgm:pt>
    <dgm:pt modelId="{9393BABF-FD79-4FE6-82A2-9E1140F4F5D6}">
      <dgm:prSet/>
      <dgm:spPr/>
      <dgm:t>
        <a:bodyPr/>
        <a:lstStyle/>
        <a:p>
          <a:pPr rtl="0"/>
          <a:r>
            <a:rPr lang="en-US" b="0" i="0" dirty="0"/>
            <a:t>Ongoing screening tool</a:t>
          </a:r>
          <a:endParaRPr lang="en-US" dirty="0"/>
        </a:p>
      </dgm:t>
    </dgm:pt>
    <dgm:pt modelId="{9D3B069A-4705-42FE-9506-E9E879E23BA0}" type="parTrans" cxnId="{523AFC48-77BA-47EA-8190-6B9B5C10713C}">
      <dgm:prSet/>
      <dgm:spPr/>
      <dgm:t>
        <a:bodyPr/>
        <a:lstStyle/>
        <a:p>
          <a:endParaRPr lang="en-US"/>
        </a:p>
      </dgm:t>
    </dgm:pt>
    <dgm:pt modelId="{33A9EC8A-2B6C-48A5-9F8B-721DB3EBD6C2}" type="sibTrans" cxnId="{523AFC48-77BA-47EA-8190-6B9B5C10713C}">
      <dgm:prSet/>
      <dgm:spPr/>
      <dgm:t>
        <a:bodyPr/>
        <a:lstStyle/>
        <a:p>
          <a:endParaRPr lang="en-US"/>
        </a:p>
      </dgm:t>
    </dgm:pt>
    <dgm:pt modelId="{238A2A20-2351-4119-BBC7-DE4A81F92A60}">
      <dgm:prSet/>
      <dgm:spPr/>
      <dgm:t>
        <a:bodyPr/>
        <a:lstStyle/>
        <a:p>
          <a:pPr rtl="0"/>
          <a:r>
            <a:rPr lang="en-US" b="0" i="0" dirty="0"/>
            <a:t>Risk reduction</a:t>
          </a:r>
          <a:endParaRPr lang="en-US" dirty="0"/>
        </a:p>
      </dgm:t>
    </dgm:pt>
    <dgm:pt modelId="{7D8CD78D-BE12-4655-9FFF-CA9A88518EAC}" type="parTrans" cxnId="{A8998070-5F3A-4FF8-B98E-EACB1D87B76C}">
      <dgm:prSet/>
      <dgm:spPr/>
      <dgm:t>
        <a:bodyPr/>
        <a:lstStyle/>
        <a:p>
          <a:endParaRPr lang="en-US"/>
        </a:p>
      </dgm:t>
    </dgm:pt>
    <dgm:pt modelId="{C94A09A9-1A8B-4232-8018-CA2E9FCFAF8D}" type="sibTrans" cxnId="{A8998070-5F3A-4FF8-B98E-EACB1D87B76C}">
      <dgm:prSet/>
      <dgm:spPr/>
      <dgm:t>
        <a:bodyPr/>
        <a:lstStyle/>
        <a:p>
          <a:endParaRPr lang="en-US"/>
        </a:p>
      </dgm:t>
    </dgm:pt>
    <dgm:pt modelId="{6199F07E-DD76-4230-8BB9-36EB932A0838}">
      <dgm:prSet/>
      <dgm:spPr/>
      <dgm:t>
        <a:bodyPr/>
        <a:lstStyle/>
        <a:p>
          <a:pPr rtl="0"/>
          <a:r>
            <a:rPr lang="en-US" b="0" i="0" dirty="0"/>
            <a:t>“Ongoing training also helps programs manage risk. During regular ongoing training sessions, program staff have a chance to interact in person with mentors. During these sessions mentors are more likely to talk openly and in depth about their relationships. ” (</a:t>
          </a:r>
          <a:r>
            <a:rPr lang="en-US" b="0" i="0" dirty="0" err="1"/>
            <a:t>Cannata</a:t>
          </a:r>
          <a:r>
            <a:rPr lang="en-US" b="0" i="0" dirty="0"/>
            <a:t>, 2006)</a:t>
          </a:r>
          <a:endParaRPr lang="en-US" dirty="0"/>
        </a:p>
      </dgm:t>
    </dgm:pt>
    <dgm:pt modelId="{C3D321EE-4EBF-4E2E-9C83-FDC0C39FC9AD}" type="parTrans" cxnId="{0542B152-599D-456B-AFF9-8DDE7CEEF64A}">
      <dgm:prSet/>
      <dgm:spPr/>
      <dgm:t>
        <a:bodyPr/>
        <a:lstStyle/>
        <a:p>
          <a:endParaRPr lang="en-US"/>
        </a:p>
      </dgm:t>
    </dgm:pt>
    <dgm:pt modelId="{B07F28E7-64F0-450B-A4EC-9CA63FDFE769}" type="sibTrans" cxnId="{0542B152-599D-456B-AFF9-8DDE7CEEF64A}">
      <dgm:prSet/>
      <dgm:spPr/>
      <dgm:t>
        <a:bodyPr/>
        <a:lstStyle/>
        <a:p>
          <a:endParaRPr lang="en-US"/>
        </a:p>
      </dgm:t>
    </dgm:pt>
    <dgm:pt modelId="{A799C580-6832-4DEC-920E-F14ECE02F70B}">
      <dgm:prSet/>
      <dgm:spPr/>
      <dgm:t>
        <a:bodyPr/>
        <a:lstStyle/>
        <a:p>
          <a:pPr rtl="0"/>
          <a:r>
            <a:rPr lang="en-US" dirty="0"/>
            <a:t>Highlight effective activities and keep mentors motivated</a:t>
          </a:r>
        </a:p>
      </dgm:t>
    </dgm:pt>
    <dgm:pt modelId="{01101C0E-6DDD-49EA-ACD6-5519F9F95E05}" type="parTrans" cxnId="{7E64647C-37D1-445A-8E2B-5877B5FFC652}">
      <dgm:prSet/>
      <dgm:spPr/>
      <dgm:t>
        <a:bodyPr/>
        <a:lstStyle/>
        <a:p>
          <a:endParaRPr lang="en-US"/>
        </a:p>
      </dgm:t>
    </dgm:pt>
    <dgm:pt modelId="{4966F633-E667-4036-8F83-577F9661054E}" type="sibTrans" cxnId="{7E64647C-37D1-445A-8E2B-5877B5FFC652}">
      <dgm:prSet/>
      <dgm:spPr/>
      <dgm:t>
        <a:bodyPr/>
        <a:lstStyle/>
        <a:p>
          <a:endParaRPr lang="en-US"/>
        </a:p>
      </dgm:t>
    </dgm:pt>
    <dgm:pt modelId="{C79228A6-867E-4758-8B13-CD99B75EE850}" type="pres">
      <dgm:prSet presAssocID="{6FCECF73-40AF-467E-92E7-30A0738E67D1}" presName="linear" presStyleCnt="0">
        <dgm:presLayoutVars>
          <dgm:animLvl val="lvl"/>
          <dgm:resizeHandles val="exact"/>
        </dgm:presLayoutVars>
      </dgm:prSet>
      <dgm:spPr/>
    </dgm:pt>
    <dgm:pt modelId="{A6BAFF16-6E22-4ACA-9ECB-2B22D911ED5E}" type="pres">
      <dgm:prSet presAssocID="{4D0906F5-8789-4F8C-B5D8-EBCE550E04AD}" presName="parentText" presStyleLbl="node1" presStyleIdx="0" presStyleCnt="2">
        <dgm:presLayoutVars>
          <dgm:chMax val="0"/>
          <dgm:bulletEnabled val="1"/>
        </dgm:presLayoutVars>
      </dgm:prSet>
      <dgm:spPr/>
    </dgm:pt>
    <dgm:pt modelId="{C0D3EF3D-24AC-4A3C-983C-55D4E4CFD545}" type="pres">
      <dgm:prSet presAssocID="{4D0906F5-8789-4F8C-B5D8-EBCE550E04AD}" presName="childText" presStyleLbl="revTx" presStyleIdx="0" presStyleCnt="2">
        <dgm:presLayoutVars>
          <dgm:bulletEnabled val="1"/>
        </dgm:presLayoutVars>
      </dgm:prSet>
      <dgm:spPr/>
    </dgm:pt>
    <dgm:pt modelId="{6409A205-64BC-4842-AC35-2E0FA61485CE}" type="pres">
      <dgm:prSet presAssocID="{FE0641E6-5FDC-4AF6-ABAE-3D474F403CDD}" presName="parentText" presStyleLbl="node1" presStyleIdx="1" presStyleCnt="2">
        <dgm:presLayoutVars>
          <dgm:chMax val="0"/>
          <dgm:bulletEnabled val="1"/>
        </dgm:presLayoutVars>
      </dgm:prSet>
      <dgm:spPr/>
    </dgm:pt>
    <dgm:pt modelId="{25B296E2-1753-464F-B4D9-6E8837CCC25D}" type="pres">
      <dgm:prSet presAssocID="{FE0641E6-5FDC-4AF6-ABAE-3D474F403CDD}" presName="childText" presStyleLbl="revTx" presStyleIdx="1" presStyleCnt="2">
        <dgm:presLayoutVars>
          <dgm:bulletEnabled val="1"/>
        </dgm:presLayoutVars>
      </dgm:prSet>
      <dgm:spPr/>
    </dgm:pt>
  </dgm:ptLst>
  <dgm:cxnLst>
    <dgm:cxn modelId="{BC74EF10-908D-401A-A2A7-358A512C53E7}" srcId="{FE0641E6-5FDC-4AF6-ABAE-3D474F403CDD}" destId="{9E44145A-1EDF-43BB-8177-1D354E7A172F}" srcOrd="0" destOrd="0" parTransId="{D5CF56AC-AF66-4C39-91FD-A95EED04507C}" sibTransId="{5F64E415-FFD8-423C-B22F-B96816234FBE}"/>
    <dgm:cxn modelId="{059FF423-86B3-42DC-A209-087D4BDC864E}" type="presOf" srcId="{74567C83-66C8-41B8-A1CF-2A002A50CB37}" destId="{C0D3EF3D-24AC-4A3C-983C-55D4E4CFD545}" srcOrd="0" destOrd="2" presId="urn:microsoft.com/office/officeart/2005/8/layout/vList2"/>
    <dgm:cxn modelId="{C933F740-B27D-4C35-83A3-3201D4D32E82}" srcId="{6FCECF73-40AF-467E-92E7-30A0738E67D1}" destId="{FE0641E6-5FDC-4AF6-ABAE-3D474F403CDD}" srcOrd="1" destOrd="0" parTransId="{A3A9C65B-BD56-4FA4-ACF0-E676A036B656}" sibTransId="{1CDBC7D4-6159-43A3-BB0B-3F0554C2BB91}"/>
    <dgm:cxn modelId="{9810C25E-094C-406A-8A79-01EFFA27B470}" srcId="{6FCECF73-40AF-467E-92E7-30A0738E67D1}" destId="{4D0906F5-8789-4F8C-B5D8-EBCE550E04AD}" srcOrd="0" destOrd="0" parTransId="{FD744D31-116B-43B9-9FDE-4D4922F9578B}" sibTransId="{173F2346-DB44-486F-B27E-C3D607BD6B8A}"/>
    <dgm:cxn modelId="{CC142364-9CB9-4522-8441-3F2BFAC546D5}" srcId="{FE0641E6-5FDC-4AF6-ABAE-3D474F403CDD}" destId="{6212F11C-40CD-45C0-8116-37D8699DDCED}" srcOrd="1" destOrd="0" parTransId="{6EDF7B60-69E3-4F09-BE52-ED1315E929B0}" sibTransId="{E3E22B8D-0CFC-444B-9C8E-413FC7731700}"/>
    <dgm:cxn modelId="{07CE7E68-DED6-4909-B7F1-06F4DF2C5E24}" type="presOf" srcId="{90BAFAF7-34D1-4721-9087-163D33006BCA}" destId="{C0D3EF3D-24AC-4A3C-983C-55D4E4CFD545}" srcOrd="0" destOrd="0" presId="urn:microsoft.com/office/officeart/2005/8/layout/vList2"/>
    <dgm:cxn modelId="{523AFC48-77BA-47EA-8190-6B9B5C10713C}" srcId="{FE0641E6-5FDC-4AF6-ABAE-3D474F403CDD}" destId="{9393BABF-FD79-4FE6-82A2-9E1140F4F5D6}" srcOrd="3" destOrd="0" parTransId="{9D3B069A-4705-42FE-9506-E9E879E23BA0}" sibTransId="{33A9EC8A-2B6C-48A5-9F8B-721DB3EBD6C2}"/>
    <dgm:cxn modelId="{A8998070-5F3A-4FF8-B98E-EACB1D87B76C}" srcId="{FE0641E6-5FDC-4AF6-ABAE-3D474F403CDD}" destId="{238A2A20-2351-4119-BBC7-DE4A81F92A60}" srcOrd="4" destOrd="0" parTransId="{7D8CD78D-BE12-4655-9FFF-CA9A88518EAC}" sibTransId="{C94A09A9-1A8B-4232-8018-CA2E9FCFAF8D}"/>
    <dgm:cxn modelId="{0542B152-599D-456B-AFF9-8DDE7CEEF64A}" srcId="{238A2A20-2351-4119-BBC7-DE4A81F92A60}" destId="{6199F07E-DD76-4230-8BB9-36EB932A0838}" srcOrd="0" destOrd="0" parTransId="{C3D321EE-4EBF-4E2E-9C83-FDC0C39FC9AD}" sibTransId="{B07F28E7-64F0-450B-A4EC-9CA63FDFE769}"/>
    <dgm:cxn modelId="{2617F855-8513-4242-A0E6-6618CED516AE}" srcId="{9E44145A-1EDF-43BB-8177-1D354E7A172F}" destId="{9E369C90-018F-478C-92B0-8A580960E306}" srcOrd="0" destOrd="0" parTransId="{38F5FFA2-6F69-4ACE-A899-5037F9A3FE9B}" sibTransId="{2CF081F1-957C-471A-A2EF-3683D99F250C}"/>
    <dgm:cxn modelId="{A6D6117B-4BFB-404B-A509-12F65BBC8B94}" type="presOf" srcId="{7E4E3CF0-EDC2-419B-92AC-1AAB5277D6E6}" destId="{C0D3EF3D-24AC-4A3C-983C-55D4E4CFD545}" srcOrd="0" destOrd="1" presId="urn:microsoft.com/office/officeart/2005/8/layout/vList2"/>
    <dgm:cxn modelId="{7E64647C-37D1-445A-8E2B-5877B5FFC652}" srcId="{FE0641E6-5FDC-4AF6-ABAE-3D474F403CDD}" destId="{A799C580-6832-4DEC-920E-F14ECE02F70B}" srcOrd="2" destOrd="0" parTransId="{01101C0E-6DDD-49EA-ACD6-5519F9F95E05}" sibTransId="{4966F633-E667-4036-8F83-577F9661054E}"/>
    <dgm:cxn modelId="{E6EAE77C-D167-4C73-9D29-49A03CF1E6FB}" type="presOf" srcId="{6199F07E-DD76-4230-8BB9-36EB932A0838}" destId="{25B296E2-1753-464F-B4D9-6E8837CCC25D}" srcOrd="0" destOrd="6" presId="urn:microsoft.com/office/officeart/2005/8/layout/vList2"/>
    <dgm:cxn modelId="{E92970A1-A1B4-4871-985B-4DEA23E85BF9}" srcId="{4D0906F5-8789-4F8C-B5D8-EBCE550E04AD}" destId="{74567C83-66C8-41B8-A1CF-2A002A50CB37}" srcOrd="2" destOrd="0" parTransId="{05D07938-5CFE-4714-80F1-D932E4DE8CBE}" sibTransId="{62A677D9-A5AC-438C-BC45-3E978C3D33A4}"/>
    <dgm:cxn modelId="{D26284A8-66CF-4320-8352-E1526F56E9C3}" type="presOf" srcId="{9E44145A-1EDF-43BB-8177-1D354E7A172F}" destId="{25B296E2-1753-464F-B4D9-6E8837CCC25D}" srcOrd="0" destOrd="0" presId="urn:microsoft.com/office/officeart/2005/8/layout/vList2"/>
    <dgm:cxn modelId="{0CDEE3B4-7531-4B6B-8AAD-7D23271C7F41}" srcId="{4D0906F5-8789-4F8C-B5D8-EBCE550E04AD}" destId="{7E4E3CF0-EDC2-419B-92AC-1AAB5277D6E6}" srcOrd="1" destOrd="0" parTransId="{C29EAE25-2287-481D-A041-5682AC96D4F5}" sibTransId="{C6B2AB10-339A-4505-84D0-A187F50A7196}"/>
    <dgm:cxn modelId="{53947EB6-4D53-48A9-9273-4AC75E274519}" type="presOf" srcId="{FE0641E6-5FDC-4AF6-ABAE-3D474F403CDD}" destId="{6409A205-64BC-4842-AC35-2E0FA61485CE}" srcOrd="0" destOrd="0" presId="urn:microsoft.com/office/officeart/2005/8/layout/vList2"/>
    <dgm:cxn modelId="{0BA4DBBA-D46F-4F6C-9A79-0156A72CD928}" type="presOf" srcId="{9393BABF-FD79-4FE6-82A2-9E1140F4F5D6}" destId="{25B296E2-1753-464F-B4D9-6E8837CCC25D}" srcOrd="0" destOrd="4" presId="urn:microsoft.com/office/officeart/2005/8/layout/vList2"/>
    <dgm:cxn modelId="{BAC133BE-B0A5-4819-BDB4-646B57750BE8}" srcId="{4D0906F5-8789-4F8C-B5D8-EBCE550E04AD}" destId="{90BAFAF7-34D1-4721-9087-163D33006BCA}" srcOrd="0" destOrd="0" parTransId="{D4416260-DD15-40BB-8867-2A5EE02718B9}" sibTransId="{120E2698-64E1-4DE7-BD82-4ABE27B8BFEC}"/>
    <dgm:cxn modelId="{6ECBC7C8-69EE-4285-8438-8BF3F86AF983}" type="presOf" srcId="{6212F11C-40CD-45C0-8116-37D8699DDCED}" destId="{25B296E2-1753-464F-B4D9-6E8837CCC25D}" srcOrd="0" destOrd="2" presId="urn:microsoft.com/office/officeart/2005/8/layout/vList2"/>
    <dgm:cxn modelId="{D9D8A8CD-2892-4CE5-95A7-75738F7A3088}" type="presOf" srcId="{6FCECF73-40AF-467E-92E7-30A0738E67D1}" destId="{C79228A6-867E-4758-8B13-CD99B75EE850}" srcOrd="0" destOrd="0" presId="urn:microsoft.com/office/officeart/2005/8/layout/vList2"/>
    <dgm:cxn modelId="{AD6C24DF-5F8D-4369-939E-24DE8EBBB763}" type="presOf" srcId="{9E369C90-018F-478C-92B0-8A580960E306}" destId="{25B296E2-1753-464F-B4D9-6E8837CCC25D}" srcOrd="0" destOrd="1" presId="urn:microsoft.com/office/officeart/2005/8/layout/vList2"/>
    <dgm:cxn modelId="{C33771E1-1652-49A0-8D8C-E899F2C6DF8F}" type="presOf" srcId="{A799C580-6832-4DEC-920E-F14ECE02F70B}" destId="{25B296E2-1753-464F-B4D9-6E8837CCC25D}" srcOrd="0" destOrd="3" presId="urn:microsoft.com/office/officeart/2005/8/layout/vList2"/>
    <dgm:cxn modelId="{50E624EC-0CFF-4B46-8FAC-B8F9092AAC10}" type="presOf" srcId="{4D0906F5-8789-4F8C-B5D8-EBCE550E04AD}" destId="{A6BAFF16-6E22-4ACA-9ECB-2B22D911ED5E}" srcOrd="0" destOrd="0" presId="urn:microsoft.com/office/officeart/2005/8/layout/vList2"/>
    <dgm:cxn modelId="{6497CBF5-1419-48B0-BB38-2321E283775D}" type="presOf" srcId="{238A2A20-2351-4119-BBC7-DE4A81F92A60}" destId="{25B296E2-1753-464F-B4D9-6E8837CCC25D}" srcOrd="0" destOrd="5" presId="urn:microsoft.com/office/officeart/2005/8/layout/vList2"/>
    <dgm:cxn modelId="{1134B7F9-F0D6-4C8D-A555-5CFA41419320}" type="presParOf" srcId="{C79228A6-867E-4758-8B13-CD99B75EE850}" destId="{A6BAFF16-6E22-4ACA-9ECB-2B22D911ED5E}" srcOrd="0" destOrd="0" presId="urn:microsoft.com/office/officeart/2005/8/layout/vList2"/>
    <dgm:cxn modelId="{52046D4A-72C9-4558-8767-5BE254EF1576}" type="presParOf" srcId="{C79228A6-867E-4758-8B13-CD99B75EE850}" destId="{C0D3EF3D-24AC-4A3C-983C-55D4E4CFD545}" srcOrd="1" destOrd="0" presId="urn:microsoft.com/office/officeart/2005/8/layout/vList2"/>
    <dgm:cxn modelId="{81D2CC76-6FA4-4136-8123-0FE245EC9DAA}" type="presParOf" srcId="{C79228A6-867E-4758-8B13-CD99B75EE850}" destId="{6409A205-64BC-4842-AC35-2E0FA61485CE}" srcOrd="2" destOrd="0" presId="urn:microsoft.com/office/officeart/2005/8/layout/vList2"/>
    <dgm:cxn modelId="{1825B2CF-6B6D-4DAB-B16E-5F04F5247882}" type="presParOf" srcId="{C79228A6-867E-4758-8B13-CD99B75EE850}" destId="{25B296E2-1753-464F-B4D9-6E8837CCC25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F4F7-13CE-485F-BEEC-4522FD4787C8}">
      <dsp:nvSpPr>
        <dsp:cNvPr id="0" name=""/>
        <dsp:cNvSpPr/>
      </dsp:nvSpPr>
      <dsp:spPr>
        <a:xfrm>
          <a:off x="767851" y="0"/>
          <a:ext cx="8702311" cy="473528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966F7-A5E8-4232-84C8-6EEFBDFBA2FF}">
      <dsp:nvSpPr>
        <dsp:cNvPr id="0" name=""/>
        <dsp:cNvSpPr/>
      </dsp:nvSpPr>
      <dsp:spPr>
        <a:xfrm>
          <a:off x="430" y="653166"/>
          <a:ext cx="3342406" cy="339633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0" i="0" kern="1200" dirty="0"/>
            <a:t>“</a:t>
          </a:r>
          <a:r>
            <a:rPr lang="en-US" sz="1600" b="0" i="1" kern="1200" dirty="0"/>
            <a:t>Programs with ongoing training made available to mentors showed greater effects in the mentoring relationship</a:t>
          </a:r>
          <a:r>
            <a:rPr lang="en-US" sz="1100" b="0" i="0" kern="1200" dirty="0"/>
            <a:t>” (DuBois, Holloway, et al., 2002)</a:t>
          </a:r>
          <a:endParaRPr lang="en-US" sz="1100" kern="1200" dirty="0"/>
        </a:p>
      </dsp:txBody>
      <dsp:txXfrm>
        <a:off x="163593" y="816329"/>
        <a:ext cx="3016080" cy="3070010"/>
      </dsp:txXfrm>
    </dsp:sp>
    <dsp:sp modelId="{2C6711D4-03E4-4964-88AA-1F0FE58F9313}">
      <dsp:nvSpPr>
        <dsp:cNvPr id="0" name=""/>
        <dsp:cNvSpPr/>
      </dsp:nvSpPr>
      <dsp:spPr>
        <a:xfrm>
          <a:off x="3464531" y="653147"/>
          <a:ext cx="3545902" cy="342899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0" i="0" kern="1200" dirty="0"/>
            <a:t>“</a:t>
          </a:r>
          <a:r>
            <a:rPr lang="en-US" sz="1400" b="0" i="1" kern="1200" dirty="0"/>
            <a:t>Findings show the need for agencies to provide initial training, ongoing support, and to ensure their mentors are confident in their abilities as a mentor to guarantee that their mentors are satisfied in their relationships, perhaps making them more likely to continue mentoring.</a:t>
          </a:r>
          <a:r>
            <a:rPr lang="en-US" sz="1100" b="0" i="0" kern="1200" dirty="0"/>
            <a:t>”(Martin, </a:t>
          </a:r>
          <a:r>
            <a:rPr lang="en-US" sz="1100" b="0" i="0" kern="1200" dirty="0" err="1"/>
            <a:t>Sifers</a:t>
          </a:r>
          <a:r>
            <a:rPr lang="en-US" sz="1100" b="0" i="0" kern="1200" dirty="0"/>
            <a:t>, 2012)</a:t>
          </a:r>
          <a:endParaRPr lang="en-US" sz="1100" kern="1200" dirty="0"/>
        </a:p>
      </dsp:txBody>
      <dsp:txXfrm>
        <a:off x="3631921" y="820537"/>
        <a:ext cx="3211122" cy="3094211"/>
      </dsp:txXfrm>
    </dsp:sp>
    <dsp:sp modelId="{F97B6A6D-E71B-4408-A7BB-5BB39ED48735}">
      <dsp:nvSpPr>
        <dsp:cNvPr id="0" name=""/>
        <dsp:cNvSpPr/>
      </dsp:nvSpPr>
      <dsp:spPr>
        <a:xfrm>
          <a:off x="7129660" y="751111"/>
          <a:ext cx="3105454" cy="3233063"/>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t>“</a:t>
          </a:r>
          <a:r>
            <a:rPr lang="en-US" sz="1800" b="0" i="1" kern="1200" dirty="0"/>
            <a:t>Mentoring programs without training and periodic supervision achieve modest effects at best, and could negatively impact the mentee at worst.”</a:t>
          </a:r>
          <a:r>
            <a:rPr lang="en-US" sz="1800" b="0" i="0" kern="1200" dirty="0"/>
            <a:t> (Martin, </a:t>
          </a:r>
          <a:r>
            <a:rPr lang="en-US" sz="1800" b="0" i="0" kern="1200" dirty="0" err="1"/>
            <a:t>Sifers</a:t>
          </a:r>
          <a:r>
            <a:rPr lang="en-US" sz="1800" b="0" i="0" kern="1200" dirty="0"/>
            <a:t> citing Rhodes, Grossman, and </a:t>
          </a:r>
          <a:r>
            <a:rPr lang="en-US" sz="1800" b="0" i="0" kern="1200" dirty="0" err="1"/>
            <a:t>Roffman</a:t>
          </a:r>
          <a:r>
            <a:rPr lang="en-US" sz="1800" b="0" i="0" kern="1200" dirty="0"/>
            <a:t> (2002))</a:t>
          </a:r>
          <a:endParaRPr lang="en-US" sz="1800" kern="1200" dirty="0"/>
        </a:p>
      </dsp:txBody>
      <dsp:txXfrm>
        <a:off x="7281256" y="902707"/>
        <a:ext cx="2802262" cy="2929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AFF16-6E22-4ACA-9ECB-2B22D911ED5E}">
      <dsp:nvSpPr>
        <dsp:cNvPr id="0" name=""/>
        <dsp:cNvSpPr/>
      </dsp:nvSpPr>
      <dsp:spPr>
        <a:xfrm>
          <a:off x="0" y="60532"/>
          <a:ext cx="9702991"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a:t>Pre Match Training</a:t>
          </a:r>
          <a:endParaRPr lang="en-US" sz="1800" kern="1200"/>
        </a:p>
      </dsp:txBody>
      <dsp:txXfrm>
        <a:off x="21075" y="81607"/>
        <a:ext cx="9660841" cy="389580"/>
      </dsp:txXfrm>
    </dsp:sp>
    <dsp:sp modelId="{C0D3EF3D-24AC-4A3C-983C-55D4E4CFD545}">
      <dsp:nvSpPr>
        <dsp:cNvPr id="0" name=""/>
        <dsp:cNvSpPr/>
      </dsp:nvSpPr>
      <dsp:spPr>
        <a:xfrm>
          <a:off x="0" y="492262"/>
          <a:ext cx="9702991"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07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0" i="0" kern="1200" dirty="0"/>
            <a:t>Effective Screening Tool</a:t>
          </a:r>
          <a:endParaRPr lang="en-US" sz="1400" kern="1200" dirty="0"/>
        </a:p>
        <a:p>
          <a:pPr marL="114300" lvl="1" indent="-114300" algn="l" defTabSz="622300" rtl="0">
            <a:lnSpc>
              <a:spcPct val="90000"/>
            </a:lnSpc>
            <a:spcBef>
              <a:spcPct val="0"/>
            </a:spcBef>
            <a:spcAft>
              <a:spcPct val="20000"/>
            </a:spcAft>
            <a:buChar char="•"/>
          </a:pPr>
          <a:r>
            <a:rPr lang="en-US" sz="1400" b="0" i="0" kern="1200" dirty="0"/>
            <a:t>Determine volunteers desire to commit and be consistent</a:t>
          </a:r>
          <a:endParaRPr lang="en-US" sz="1400" kern="1200" dirty="0"/>
        </a:p>
        <a:p>
          <a:pPr marL="114300" lvl="1" indent="-114300" algn="l" defTabSz="622300" rtl="0">
            <a:lnSpc>
              <a:spcPct val="90000"/>
            </a:lnSpc>
            <a:spcBef>
              <a:spcPct val="0"/>
            </a:spcBef>
            <a:spcAft>
              <a:spcPct val="20000"/>
            </a:spcAft>
            <a:buChar char="•"/>
          </a:pPr>
          <a:r>
            <a:rPr lang="en-US" sz="1400" b="0" i="0" kern="1200"/>
            <a:t>Recruitment Tool</a:t>
          </a:r>
          <a:endParaRPr lang="en-US" sz="1400" kern="1200"/>
        </a:p>
      </dsp:txBody>
      <dsp:txXfrm>
        <a:off x="0" y="492262"/>
        <a:ext cx="9702991" cy="726570"/>
      </dsp:txXfrm>
    </dsp:sp>
    <dsp:sp modelId="{6409A205-64BC-4842-AC35-2E0FA61485CE}">
      <dsp:nvSpPr>
        <dsp:cNvPr id="0" name=""/>
        <dsp:cNvSpPr/>
      </dsp:nvSpPr>
      <dsp:spPr>
        <a:xfrm>
          <a:off x="0" y="1218832"/>
          <a:ext cx="9702991"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a:t>Ongoing training</a:t>
          </a:r>
          <a:endParaRPr lang="en-US" sz="1800" kern="1200"/>
        </a:p>
      </dsp:txBody>
      <dsp:txXfrm>
        <a:off x="21075" y="1239907"/>
        <a:ext cx="9660841" cy="389580"/>
      </dsp:txXfrm>
    </dsp:sp>
    <dsp:sp modelId="{25B296E2-1753-464F-B4D9-6E8837CCC25D}">
      <dsp:nvSpPr>
        <dsp:cNvPr id="0" name=""/>
        <dsp:cNvSpPr/>
      </dsp:nvSpPr>
      <dsp:spPr>
        <a:xfrm>
          <a:off x="0" y="1650562"/>
          <a:ext cx="9702991"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07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0" i="0" kern="1200"/>
            <a:t>Supplements match support</a:t>
          </a:r>
          <a:endParaRPr lang="en-US" sz="1400" kern="1200"/>
        </a:p>
        <a:p>
          <a:pPr marL="228600" lvl="2" indent="-114300" algn="l" defTabSz="622300" rtl="0">
            <a:lnSpc>
              <a:spcPct val="90000"/>
            </a:lnSpc>
            <a:spcBef>
              <a:spcPct val="0"/>
            </a:spcBef>
            <a:spcAft>
              <a:spcPct val="20000"/>
            </a:spcAft>
            <a:buChar char="•"/>
          </a:pPr>
          <a:r>
            <a:rPr lang="en-US" sz="1400" b="0" i="0" kern="1200"/>
            <a:t>Ongoing training motivates mentors, helps them handle the difficulties that arise as they really get to know their mentees, lets them know they have support from program staff, and allows them to talk about their relationships with other mentors. (Cannata, 2006)</a:t>
          </a:r>
          <a:endParaRPr lang="en-US" sz="1400" kern="1200"/>
        </a:p>
        <a:p>
          <a:pPr marL="114300" lvl="1" indent="-114300" algn="l" defTabSz="622300" rtl="0">
            <a:lnSpc>
              <a:spcPct val="90000"/>
            </a:lnSpc>
            <a:spcBef>
              <a:spcPct val="0"/>
            </a:spcBef>
            <a:spcAft>
              <a:spcPct val="20000"/>
            </a:spcAft>
            <a:buChar char="•"/>
          </a:pPr>
          <a:r>
            <a:rPr lang="en-US" sz="1400" b="0" i="0" kern="1200" dirty="0"/>
            <a:t>Can be tailored to issues occurring within the program or on teams</a:t>
          </a:r>
          <a:endParaRPr lang="en-US" sz="1400" kern="1200" dirty="0"/>
        </a:p>
        <a:p>
          <a:pPr marL="114300" lvl="1" indent="-114300" algn="l" defTabSz="622300" rtl="0">
            <a:lnSpc>
              <a:spcPct val="90000"/>
            </a:lnSpc>
            <a:spcBef>
              <a:spcPct val="0"/>
            </a:spcBef>
            <a:spcAft>
              <a:spcPct val="20000"/>
            </a:spcAft>
            <a:buChar char="•"/>
          </a:pPr>
          <a:r>
            <a:rPr lang="en-US" sz="1400" kern="1200" dirty="0"/>
            <a:t>Highlight effective activities and keep mentors motivated</a:t>
          </a:r>
        </a:p>
        <a:p>
          <a:pPr marL="114300" lvl="1" indent="-114300" algn="l" defTabSz="622300" rtl="0">
            <a:lnSpc>
              <a:spcPct val="90000"/>
            </a:lnSpc>
            <a:spcBef>
              <a:spcPct val="0"/>
            </a:spcBef>
            <a:spcAft>
              <a:spcPct val="20000"/>
            </a:spcAft>
            <a:buChar char="•"/>
          </a:pPr>
          <a:r>
            <a:rPr lang="en-US" sz="1400" b="0" i="0" kern="1200" dirty="0"/>
            <a:t>Ongoing screening tool</a:t>
          </a:r>
          <a:endParaRPr lang="en-US" sz="1400" kern="1200" dirty="0"/>
        </a:p>
        <a:p>
          <a:pPr marL="114300" lvl="1" indent="-114300" algn="l" defTabSz="622300" rtl="0">
            <a:lnSpc>
              <a:spcPct val="90000"/>
            </a:lnSpc>
            <a:spcBef>
              <a:spcPct val="0"/>
            </a:spcBef>
            <a:spcAft>
              <a:spcPct val="20000"/>
            </a:spcAft>
            <a:buChar char="•"/>
          </a:pPr>
          <a:r>
            <a:rPr lang="en-US" sz="1400" b="0" i="0" kern="1200" dirty="0"/>
            <a:t>Risk reduction</a:t>
          </a:r>
          <a:endParaRPr lang="en-US" sz="1400" kern="1200" dirty="0"/>
        </a:p>
        <a:p>
          <a:pPr marL="228600" lvl="2" indent="-114300" algn="l" defTabSz="622300" rtl="0">
            <a:lnSpc>
              <a:spcPct val="90000"/>
            </a:lnSpc>
            <a:spcBef>
              <a:spcPct val="0"/>
            </a:spcBef>
            <a:spcAft>
              <a:spcPct val="20000"/>
            </a:spcAft>
            <a:buChar char="•"/>
          </a:pPr>
          <a:r>
            <a:rPr lang="en-US" sz="1400" b="0" i="0" kern="1200" dirty="0"/>
            <a:t>“Ongoing training also helps programs manage risk. During regular ongoing training sessions, program staff have a chance to interact in person with mentors. During these sessions mentors are more likely to talk openly and in depth about their relationships. ” (</a:t>
          </a:r>
          <a:r>
            <a:rPr lang="en-US" sz="1400" b="0" i="0" kern="1200" dirty="0" err="1"/>
            <a:t>Cannata</a:t>
          </a:r>
          <a:r>
            <a:rPr lang="en-US" sz="1400" b="0" i="0" kern="1200" dirty="0"/>
            <a:t>, 2006)</a:t>
          </a:r>
          <a:endParaRPr lang="en-US" sz="1400" kern="1200" dirty="0"/>
        </a:p>
      </dsp:txBody>
      <dsp:txXfrm>
        <a:off x="0" y="1650562"/>
        <a:ext cx="9702991" cy="24591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181FE-18BC-4A55-959C-AED215CF6036}" type="datetimeFigureOut">
              <a:rPr lang="en-US" smtClean="0"/>
              <a:t>5/14/2019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24E40-6070-4E05-9072-387B8D53534D}" type="slidenum">
              <a:rPr lang="en-US" smtClean="0"/>
              <a:t>‹#›</a:t>
            </a:fld>
            <a:endParaRPr lang="en-US"/>
          </a:p>
        </p:txBody>
      </p:sp>
    </p:spTree>
    <p:extLst>
      <p:ext uri="{BB962C8B-B14F-4D97-AF65-F5344CB8AC3E}">
        <p14:creationId xmlns:p14="http://schemas.microsoft.com/office/powerpoint/2010/main" val="42570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 name="Google Shape;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24E40-6070-4E05-9072-387B8D53534D}" type="slidenum">
              <a:rPr lang="en-US" smtClean="0"/>
              <a:t>19</a:t>
            </a:fld>
            <a:endParaRPr lang="en-US"/>
          </a:p>
        </p:txBody>
      </p:sp>
    </p:spTree>
    <p:extLst>
      <p:ext uri="{BB962C8B-B14F-4D97-AF65-F5344CB8AC3E}">
        <p14:creationId xmlns:p14="http://schemas.microsoft.com/office/powerpoint/2010/main" val="2025932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57464bc5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57464bc59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 name="Google Shape;27;g57464bc59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57464bc59e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 name="Google Shape;35;g57464bc59e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g57464bc59e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57464bc59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57464bc59e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g57464bc59e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57464bc59e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57464bc59e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57464bc59e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Mentoring: A Promising Strategy for Youth Development By Susan M. </a:t>
            </a:r>
            <a:r>
              <a:rPr lang="en-US" dirty="0" err="1"/>
              <a:t>Jekielek</a:t>
            </a:r>
            <a:r>
              <a:rPr lang="en-US" dirty="0"/>
              <a:t>, M.A., Kristin A. Moore, Ph.D., Elizabeth C. Hair, Ph.D., and Harriet J. </a:t>
            </a:r>
            <a:r>
              <a:rPr lang="en-US" dirty="0" err="1"/>
              <a:t>Scarupa</a:t>
            </a:r>
            <a:r>
              <a:rPr lang="en-US" dirty="0"/>
              <a:t>, M.S. February 2002</a:t>
            </a:r>
          </a:p>
          <a:p>
            <a:endParaRPr lang="en-US" dirty="0"/>
          </a:p>
          <a:p>
            <a:r>
              <a:rPr lang="en-US" dirty="0"/>
              <a:t>“youth satisfaction</a:t>
            </a:r>
            <a:r>
              <a:rPr lang="en-US" baseline="0" dirty="0"/>
              <a:t> in structured mentoring relationships doubled when compared to relationships less than a year” – Mentoring, a promising strategy for youth development</a:t>
            </a:r>
          </a:p>
          <a:p>
            <a:endParaRPr lang="en-US" baseline="0" dirty="0"/>
          </a:p>
          <a:p>
            <a:r>
              <a:rPr lang="en-US" sz="1200" b="0" i="0" u="none" strike="noStrike" kern="1200" baseline="0" dirty="0">
                <a:solidFill>
                  <a:schemeClr val="tx1"/>
                </a:solidFill>
                <a:latin typeface="+mn-lt"/>
                <a:ea typeface="+mn-ea"/>
                <a:cs typeface="+mn-cs"/>
              </a:rPr>
              <a:t>An evaluation of factors leading to mentor satisfaction with the mentoring relationship</a:t>
            </a:r>
          </a:p>
          <a:p>
            <a:r>
              <a:rPr lang="en-US" sz="1200" b="0" i="0" u="none" strike="noStrike" kern="1200" baseline="0" dirty="0">
                <a:solidFill>
                  <a:schemeClr val="tx1"/>
                </a:solidFill>
                <a:latin typeface="+mn-lt"/>
                <a:ea typeface="+mn-ea"/>
                <a:cs typeface="+mn-cs"/>
              </a:rPr>
              <a:t>Shannon M. Martin ⁎, Sarah K. </a:t>
            </a:r>
            <a:r>
              <a:rPr lang="en-US" sz="1200" b="0" i="0" u="none" strike="noStrike" kern="1200" baseline="0" dirty="0" err="1">
                <a:solidFill>
                  <a:schemeClr val="tx1"/>
                </a:solidFill>
                <a:latin typeface="+mn-lt"/>
                <a:ea typeface="+mn-ea"/>
                <a:cs typeface="+mn-cs"/>
              </a:rPr>
              <a:t>Sifers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Minnesota State University, Mankato, United States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Rhodes, J. E., Grossman, J. B., &amp; </a:t>
            </a:r>
            <a:r>
              <a:rPr lang="en-US" sz="1200" b="0" i="0" u="none" strike="noStrike" kern="1200" baseline="0" dirty="0" err="1">
                <a:solidFill>
                  <a:schemeClr val="tx1"/>
                </a:solidFill>
                <a:latin typeface="+mn-lt"/>
                <a:ea typeface="+mn-ea"/>
                <a:cs typeface="+mn-cs"/>
              </a:rPr>
              <a:t>Roffman</a:t>
            </a:r>
            <a:r>
              <a:rPr lang="en-US" sz="1200" b="0" i="0" u="none" strike="noStrike" kern="1200" baseline="0" dirty="0">
                <a:solidFill>
                  <a:schemeClr val="tx1"/>
                </a:solidFill>
                <a:latin typeface="+mn-lt"/>
                <a:ea typeface="+mn-ea"/>
                <a:cs typeface="+mn-cs"/>
              </a:rPr>
              <a:t>, J. (2002). The rhetoric and reality of youth</a:t>
            </a:r>
          </a:p>
          <a:p>
            <a:r>
              <a:rPr lang="en-US" sz="1200" b="0" i="0" u="none" strike="noStrike" kern="1200" baseline="0" dirty="0">
                <a:solidFill>
                  <a:schemeClr val="tx1"/>
                </a:solidFill>
                <a:latin typeface="+mn-lt"/>
                <a:ea typeface="+mn-ea"/>
                <a:cs typeface="+mn-cs"/>
              </a:rPr>
              <a:t>mentoring. New Directions for Youth Development, 93, 9–20</a:t>
            </a:r>
            <a:endParaRPr lang="en-US" baseline="0" dirty="0"/>
          </a:p>
          <a:p>
            <a:endParaRPr lang="en-US" baseline="0" dirty="0"/>
          </a:p>
          <a:p>
            <a:pPr lvl="0" rtl="0"/>
            <a:r>
              <a:rPr lang="en-US" sz="1100" b="0" i="0" dirty="0"/>
              <a:t>“</a:t>
            </a:r>
            <a:r>
              <a:rPr lang="en-US" sz="1600" b="0" i="1" dirty="0"/>
              <a:t>Training for mentors both before and after they are matched with youth also appears to be key to successful mentoring relationships. Mentors who received the most hours of training had longer lasting matches</a:t>
            </a:r>
            <a:r>
              <a:rPr lang="en-US" sz="1100" b="0" i="0" dirty="0"/>
              <a:t>” </a:t>
            </a:r>
            <a:r>
              <a:rPr lang="en-US" sz="1000" b="0" i="0" dirty="0"/>
              <a:t>(</a:t>
            </a:r>
            <a:r>
              <a:rPr lang="en-US" sz="1000" b="0" i="0" dirty="0" err="1"/>
              <a:t>Jekielek</a:t>
            </a:r>
            <a:r>
              <a:rPr lang="en-US" sz="1000" b="0" i="0" dirty="0"/>
              <a:t>, Moore, Hair, </a:t>
            </a:r>
            <a:r>
              <a:rPr lang="en-US" sz="1000" b="0" i="0" dirty="0" err="1"/>
              <a:t>Scarupa</a:t>
            </a:r>
            <a:r>
              <a:rPr lang="en-US" sz="1000" b="0" i="0" dirty="0"/>
              <a:t> 2002)</a:t>
            </a:r>
            <a:endParaRPr lang="en-US" sz="1000" dirty="0"/>
          </a:p>
          <a:p>
            <a:pPr lvl="1" rtl="0"/>
            <a:r>
              <a:rPr lang="en-US" sz="800" b="0" i="0" dirty="0"/>
              <a:t>-Positive outcomes for youth correlates directly to the length of the relationship</a:t>
            </a:r>
            <a:endParaRPr lang="en-US" sz="80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81624E40-6070-4E05-9072-387B8D53534D}" type="slidenum">
              <a:rPr lang="en-US" smtClean="0"/>
              <a:t>15</a:t>
            </a:fld>
            <a:endParaRPr lang="en-US"/>
          </a:p>
        </p:txBody>
      </p:sp>
    </p:spTree>
    <p:extLst>
      <p:ext uri="{BB962C8B-B14F-4D97-AF65-F5344CB8AC3E}">
        <p14:creationId xmlns:p14="http://schemas.microsoft.com/office/powerpoint/2010/main" val="97802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Mentoring: A Promising Strategy for Youth Development By Susan M. </a:t>
            </a:r>
            <a:r>
              <a:rPr lang="en-US" dirty="0" err="1"/>
              <a:t>Jekielek</a:t>
            </a:r>
            <a:r>
              <a:rPr lang="en-US" dirty="0"/>
              <a:t>, M.A., Kristin A. Moore, Ph.D., Elizabeth C. Hair, Ph.D., and Harriet J. </a:t>
            </a:r>
            <a:r>
              <a:rPr lang="en-US" dirty="0" err="1"/>
              <a:t>Scarupa</a:t>
            </a:r>
            <a:r>
              <a:rPr lang="en-US" dirty="0"/>
              <a:t>, M.S. February 2002</a:t>
            </a:r>
          </a:p>
          <a:p>
            <a:endParaRPr lang="en-US" dirty="0"/>
          </a:p>
          <a:p>
            <a:r>
              <a:rPr lang="en-US" dirty="0"/>
              <a:t>“youth satisfaction</a:t>
            </a:r>
            <a:r>
              <a:rPr lang="en-US" baseline="0" dirty="0"/>
              <a:t> in structured mentoring relationships doubled when compared to relationships less than a year” – Mentoring, a promising strategy for youth development</a:t>
            </a:r>
          </a:p>
          <a:p>
            <a:endParaRPr lang="en-US" baseline="0" dirty="0"/>
          </a:p>
          <a:p>
            <a:r>
              <a:rPr lang="en-US" sz="1200" b="0" i="0" u="none" strike="noStrike" kern="1200" baseline="0" dirty="0">
                <a:solidFill>
                  <a:schemeClr val="tx1"/>
                </a:solidFill>
                <a:latin typeface="+mn-lt"/>
                <a:ea typeface="+mn-ea"/>
                <a:cs typeface="+mn-cs"/>
              </a:rPr>
              <a:t>An evaluation of factors leading to mentor satisfaction with the mentoring relationship</a:t>
            </a:r>
          </a:p>
          <a:p>
            <a:r>
              <a:rPr lang="en-US" sz="1200" b="0" i="0" u="none" strike="noStrike" kern="1200" baseline="0" dirty="0">
                <a:solidFill>
                  <a:schemeClr val="tx1"/>
                </a:solidFill>
                <a:latin typeface="+mn-lt"/>
                <a:ea typeface="+mn-ea"/>
                <a:cs typeface="+mn-cs"/>
              </a:rPr>
              <a:t>Shannon M. Martin ⁎, Sarah K. </a:t>
            </a:r>
            <a:r>
              <a:rPr lang="en-US" sz="1200" b="0" i="0" u="none" strike="noStrike" kern="1200" baseline="0" dirty="0" err="1">
                <a:solidFill>
                  <a:schemeClr val="tx1"/>
                </a:solidFill>
                <a:latin typeface="+mn-lt"/>
                <a:ea typeface="+mn-ea"/>
                <a:cs typeface="+mn-cs"/>
              </a:rPr>
              <a:t>Sifers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Minnesota State University, Mankato, United States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Rhodes, J. E., Grossman, J. B., &amp; </a:t>
            </a:r>
            <a:r>
              <a:rPr lang="en-US" sz="1200" b="0" i="0" u="none" strike="noStrike" kern="1200" baseline="0" dirty="0" err="1">
                <a:solidFill>
                  <a:schemeClr val="tx1"/>
                </a:solidFill>
                <a:latin typeface="+mn-lt"/>
                <a:ea typeface="+mn-ea"/>
                <a:cs typeface="+mn-cs"/>
              </a:rPr>
              <a:t>Roffman</a:t>
            </a:r>
            <a:r>
              <a:rPr lang="en-US" sz="1200" b="0" i="0" u="none" strike="noStrike" kern="1200" baseline="0" dirty="0">
                <a:solidFill>
                  <a:schemeClr val="tx1"/>
                </a:solidFill>
                <a:latin typeface="+mn-lt"/>
                <a:ea typeface="+mn-ea"/>
                <a:cs typeface="+mn-cs"/>
              </a:rPr>
              <a:t>, J. (2002). The rhetoric and reality of youth</a:t>
            </a:r>
          </a:p>
          <a:p>
            <a:r>
              <a:rPr lang="en-US" sz="1200" b="0" i="0" u="none" strike="noStrike" kern="1200" baseline="0" dirty="0">
                <a:solidFill>
                  <a:schemeClr val="tx1"/>
                </a:solidFill>
                <a:latin typeface="+mn-lt"/>
                <a:ea typeface="+mn-ea"/>
                <a:cs typeface="+mn-cs"/>
              </a:rPr>
              <a:t>mentoring. New Directions for Youth Development, 93, 9–20</a:t>
            </a:r>
            <a:endParaRPr lang="en-US" baseline="0" dirty="0"/>
          </a:p>
          <a:p>
            <a:endParaRPr lang="en-US" baseline="0" dirty="0"/>
          </a:p>
          <a:p>
            <a:pPr lvl="0" rtl="0"/>
            <a:r>
              <a:rPr lang="en-US" sz="1100" b="0" i="0" dirty="0"/>
              <a:t>“</a:t>
            </a:r>
            <a:r>
              <a:rPr lang="en-US" sz="1600" b="0" i="1" dirty="0"/>
              <a:t>Training for mentors both before and after they are matched with youth also appears to be key to successful mentoring relationships. Mentors who received the most hours of training had longer lasting matches</a:t>
            </a:r>
            <a:r>
              <a:rPr lang="en-US" sz="1100" b="0" i="0" dirty="0"/>
              <a:t>” </a:t>
            </a:r>
            <a:r>
              <a:rPr lang="en-US" sz="1000" b="0" i="0" dirty="0"/>
              <a:t>(</a:t>
            </a:r>
            <a:r>
              <a:rPr lang="en-US" sz="1000" b="0" i="0" dirty="0" err="1"/>
              <a:t>Jekielek</a:t>
            </a:r>
            <a:r>
              <a:rPr lang="en-US" sz="1000" b="0" i="0" dirty="0"/>
              <a:t>, Moore, Hair, </a:t>
            </a:r>
            <a:r>
              <a:rPr lang="en-US" sz="1000" b="0" i="0" dirty="0" err="1"/>
              <a:t>Scarupa</a:t>
            </a:r>
            <a:r>
              <a:rPr lang="en-US" sz="1000" b="0" i="0" dirty="0"/>
              <a:t> 2002)</a:t>
            </a:r>
            <a:endParaRPr lang="en-US" sz="1000" dirty="0"/>
          </a:p>
          <a:p>
            <a:pPr lvl="1" rtl="0"/>
            <a:r>
              <a:rPr lang="en-US" sz="800" b="0" i="0" dirty="0"/>
              <a:t>-Positive outcomes for youth correlates directly to the length of the relationship</a:t>
            </a:r>
            <a:endParaRPr lang="en-US" sz="80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81624E40-6070-4E05-9072-387B8D53534D}" type="slidenum">
              <a:rPr lang="en-US" smtClean="0"/>
              <a:t>16</a:t>
            </a:fld>
            <a:endParaRPr lang="en-US"/>
          </a:p>
        </p:txBody>
      </p:sp>
    </p:spTree>
    <p:extLst>
      <p:ext uri="{BB962C8B-B14F-4D97-AF65-F5344CB8AC3E}">
        <p14:creationId xmlns:p14="http://schemas.microsoft.com/office/powerpoint/2010/main" val="323367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24E40-6070-4E05-9072-387B8D53534D}" type="slidenum">
              <a:rPr lang="en-US" smtClean="0"/>
              <a:t>17</a:t>
            </a:fld>
            <a:endParaRPr lang="en-US"/>
          </a:p>
        </p:txBody>
      </p:sp>
    </p:spTree>
    <p:extLst>
      <p:ext uri="{BB962C8B-B14F-4D97-AF65-F5344CB8AC3E}">
        <p14:creationId xmlns:p14="http://schemas.microsoft.com/office/powerpoint/2010/main" val="114994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24E40-6070-4E05-9072-387B8D53534D}" type="slidenum">
              <a:rPr lang="en-US" smtClean="0"/>
              <a:t>18</a:t>
            </a:fld>
            <a:endParaRPr lang="en-US"/>
          </a:p>
        </p:txBody>
      </p:sp>
    </p:spTree>
    <p:extLst>
      <p:ext uri="{BB962C8B-B14F-4D97-AF65-F5344CB8AC3E}">
        <p14:creationId xmlns:p14="http://schemas.microsoft.com/office/powerpoint/2010/main" val="510203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79A94A-E98F-4695-B284-F6B99E947A78}"/>
              </a:ext>
            </a:extLst>
          </p:cNvPr>
          <p:cNvSpPr>
            <a:spLocks noGrp="1"/>
          </p:cNvSpPr>
          <p:nvPr>
            <p:ph sz="quarter" idx="10"/>
          </p:nvPr>
        </p:nvSpPr>
        <p:spPr>
          <a:xfrm>
            <a:off x="10780713" y="57848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0625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eneral Slide">
  <p:cSld name="1_General Slide">
    <p:spTree>
      <p:nvGrpSpPr>
        <p:cNvPr id="1" name="Shape 14"/>
        <p:cNvGrpSpPr/>
        <p:nvPr/>
      </p:nvGrpSpPr>
      <p:grpSpPr>
        <a:xfrm>
          <a:off x="0" y="0"/>
          <a:ext cx="0" cy="0"/>
          <a:chOff x="0" y="0"/>
          <a:chExt cx="0" cy="0"/>
        </a:xfrm>
      </p:grpSpPr>
      <p:sp>
        <p:nvSpPr>
          <p:cNvPr id="15" name="Google Shape;15;p2"/>
          <p:cNvSpPr txBox="1">
            <a:spLocks noGrp="1"/>
          </p:cNvSpPr>
          <p:nvPr>
            <p:ph type="body" idx="1"/>
          </p:nvPr>
        </p:nvSpPr>
        <p:spPr>
          <a:xfrm>
            <a:off x="10780713" y="5784850"/>
            <a:ext cx="914400" cy="9144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6989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40071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0E632-2C98-466D-9D91-7E1F5CAADE6A}"/>
              </a:ext>
            </a:extLst>
          </p:cNvPr>
          <p:cNvSpPr>
            <a:spLocks noChangeArrowheads="1"/>
          </p:cNvSpPr>
          <p:nvPr userDrawn="1"/>
        </p:nvSpPr>
        <p:spPr bwMode="auto">
          <a:xfrm rot="10800000">
            <a:off x="3694669" y="-2"/>
            <a:ext cx="8497329" cy="939116"/>
          </a:xfrm>
          <a:prstGeom prst="rect">
            <a:avLst/>
          </a:prstGeom>
          <a:gradFill rotWithShape="1">
            <a:gsLst>
              <a:gs pos="0">
                <a:srgbClr val="CC9900"/>
              </a:gs>
              <a:gs pos="100000">
                <a:srgbClr val="FFFFFF"/>
              </a:gs>
            </a:gsLst>
            <a:lin ang="600000" scaled="0"/>
          </a:gra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endParaRPr lang="en-US" altLang="en-US" sz="2400" dirty="0">
              <a:solidFill>
                <a:srgbClr val="EC9E25"/>
              </a:solidFill>
            </a:endParaRPr>
          </a:p>
        </p:txBody>
      </p:sp>
      <p:sp>
        <p:nvSpPr>
          <p:cNvPr id="10" name="TextBox 9">
            <a:extLst>
              <a:ext uri="{FF2B5EF4-FFF2-40B4-BE49-F238E27FC236}">
                <a16:creationId xmlns:a16="http://schemas.microsoft.com/office/drawing/2014/main" id="{A2ED7E0E-FCDE-4100-8724-DFBC72602C93}"/>
              </a:ext>
            </a:extLst>
          </p:cNvPr>
          <p:cNvSpPr txBox="1"/>
          <p:nvPr userDrawn="1"/>
        </p:nvSpPr>
        <p:spPr>
          <a:xfrm>
            <a:off x="210862" y="176466"/>
            <a:ext cx="3582662" cy="62324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ALL AFFILIATES MEETING </a:t>
            </a:r>
          </a:p>
          <a:p>
            <a:r>
              <a:rPr lang="en-US" sz="1450" dirty="0">
                <a:latin typeface="Arial" panose="020B0604020202020204" pitchFamily="34" charset="0"/>
                <a:cs typeface="Arial" panose="020B0604020202020204" pitchFamily="34" charset="0"/>
              </a:rPr>
              <a:t>MAY 15-16 – NATIONAL HARBOR, MD</a:t>
            </a:r>
          </a:p>
        </p:txBody>
      </p:sp>
      <p:sp>
        <p:nvSpPr>
          <p:cNvPr id="5" name="Rectangle 4">
            <a:extLst>
              <a:ext uri="{FF2B5EF4-FFF2-40B4-BE49-F238E27FC236}">
                <a16:creationId xmlns:a16="http://schemas.microsoft.com/office/drawing/2014/main" id="{099E24D1-FAF4-4DBC-8D0E-03D2A1464591}"/>
              </a:ext>
            </a:extLst>
          </p:cNvPr>
          <p:cNvSpPr/>
          <p:nvPr userDrawn="1"/>
        </p:nvSpPr>
        <p:spPr>
          <a:xfrm>
            <a:off x="210862" y="6404535"/>
            <a:ext cx="7297895" cy="276999"/>
          </a:xfrm>
          <a:prstGeom prst="rect">
            <a:avLst/>
          </a:prstGeom>
        </p:spPr>
        <p:txBody>
          <a:bodyPr wrap="none">
            <a:spAutoFit/>
          </a:bodyPr>
          <a:lstStyle/>
          <a:p>
            <a:pPr algn="just">
              <a:spcBef>
                <a:spcPct val="0"/>
              </a:spcBef>
              <a:buFontTx/>
              <a:buNone/>
            </a:pPr>
            <a:r>
              <a:rPr lang="en-US" altLang="en-US" sz="1800" baseline="30000" dirty="0">
                <a:latin typeface="Arial" pitchFamily="34" charset="0"/>
                <a:cs typeface="Arial" pitchFamily="34" charset="0"/>
              </a:rPr>
              <a:t>CAREER DIRECTIONS FOR STUDENTS IN ARCHITECTURE, CONSTRUCTION AND ENGINEERING</a:t>
            </a:r>
          </a:p>
        </p:txBody>
      </p:sp>
      <p:pic>
        <p:nvPicPr>
          <p:cNvPr id="6" name="Picture 5">
            <a:extLst>
              <a:ext uri="{FF2B5EF4-FFF2-40B4-BE49-F238E27FC236}">
                <a16:creationId xmlns:a16="http://schemas.microsoft.com/office/drawing/2014/main" id="{B966CCD8-98C1-4ABA-AC5D-3BA4975CFB5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05507" y="5024677"/>
            <a:ext cx="2475631" cy="1656857"/>
          </a:xfrm>
          <a:prstGeom prst="rect">
            <a:avLst/>
          </a:prstGeom>
        </p:spPr>
      </p:pic>
    </p:spTree>
    <p:extLst>
      <p:ext uri="{BB962C8B-B14F-4D97-AF65-F5344CB8AC3E}">
        <p14:creationId xmlns:p14="http://schemas.microsoft.com/office/powerpoint/2010/main" val="176660585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686-8810-4C34-B2B9-142D96CCA078}"/>
              </a:ext>
            </a:extLst>
          </p:cNvPr>
          <p:cNvSpPr>
            <a:spLocks noGrp="1"/>
          </p:cNvSpPr>
          <p:nvPr>
            <p:ph sz="quarter" idx="10"/>
          </p:nvPr>
        </p:nvSpPr>
        <p:spPr/>
        <p:txBody>
          <a:bodyPr/>
          <a:lstStyle/>
          <a:p>
            <a:endParaRPr lang="en-US"/>
          </a:p>
        </p:txBody>
      </p:sp>
      <p:sp>
        <p:nvSpPr>
          <p:cNvPr id="3" name="TextBox 2">
            <a:extLst>
              <a:ext uri="{FF2B5EF4-FFF2-40B4-BE49-F238E27FC236}">
                <a16:creationId xmlns:a16="http://schemas.microsoft.com/office/drawing/2014/main" id="{672F65FA-ABB0-4547-8484-CCAA00B12466}"/>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MENTORS</a:t>
            </a:r>
          </a:p>
        </p:txBody>
      </p:sp>
      <p:sp>
        <p:nvSpPr>
          <p:cNvPr id="4" name="TextBox 3">
            <a:extLst>
              <a:ext uri="{FF2B5EF4-FFF2-40B4-BE49-F238E27FC236}">
                <a16:creationId xmlns:a16="http://schemas.microsoft.com/office/drawing/2014/main" id="{85044403-7081-4274-B6F3-616F6DC0B4A9}"/>
              </a:ext>
            </a:extLst>
          </p:cNvPr>
          <p:cNvSpPr txBox="1"/>
          <p:nvPr/>
        </p:nvSpPr>
        <p:spPr>
          <a:xfrm>
            <a:off x="3906982" y="1982048"/>
            <a:ext cx="8068793" cy="2062103"/>
          </a:xfrm>
          <a:prstGeom prst="rect">
            <a:avLst/>
          </a:prstGeom>
          <a:noFill/>
        </p:spPr>
        <p:txBody>
          <a:bodyPr wrap="square" rtlCol="0">
            <a:spAutoFit/>
          </a:bodyPr>
          <a:lstStyle/>
          <a:p>
            <a:pPr algn="r"/>
            <a:r>
              <a:rPr lang="en-US" sz="3200" u="sng" dirty="0">
                <a:latin typeface="Arial" panose="020B0604020202020204" pitchFamily="34" charset="0"/>
                <a:ea typeface="Verdana" panose="020B0604030504040204" pitchFamily="34" charset="0"/>
                <a:cs typeface="Arial" panose="020B0604020202020204" pitchFamily="34" charset="0"/>
              </a:rPr>
              <a:t>Mentor Recruitment</a:t>
            </a:r>
          </a:p>
          <a:p>
            <a:pPr algn="r"/>
            <a:r>
              <a:rPr lang="en-US" sz="3200" dirty="0">
                <a:latin typeface="Arial" panose="020B0604020202020204" pitchFamily="34" charset="0"/>
                <a:ea typeface="Verdana" panose="020B0604030504040204" pitchFamily="34" charset="0"/>
                <a:cs typeface="Arial" panose="020B0604020202020204" pitchFamily="34" charset="0"/>
              </a:rPr>
              <a:t> </a:t>
            </a:r>
          </a:p>
          <a:p>
            <a:pPr algn="r"/>
            <a:r>
              <a:rPr lang="en-US" sz="3200" b="1" dirty="0">
                <a:latin typeface="Arial" panose="020B0604020202020204" pitchFamily="34" charset="0"/>
                <a:cs typeface="Arial" panose="020B0604020202020204" pitchFamily="34" charset="0"/>
              </a:rPr>
              <a:t>Akilah Darden</a:t>
            </a:r>
          </a:p>
          <a:p>
            <a:pPr algn="r"/>
            <a:r>
              <a:rPr lang="en-US" sz="3200" i="1" dirty="0">
                <a:latin typeface="Arial" panose="020B0604020202020204" pitchFamily="34" charset="0"/>
                <a:cs typeface="Arial" panose="020B0604020202020204" pitchFamily="34" charset="0"/>
              </a:rPr>
              <a:t>ACE Mentor Program of Indianapolis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9546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4"/>
          <p:cNvSpPr txBox="1"/>
          <p:nvPr/>
        </p:nvSpPr>
        <p:spPr>
          <a:xfrm>
            <a:off x="111875" y="1273175"/>
            <a:ext cx="9724800" cy="5172600"/>
          </a:xfrm>
          <a:prstGeom prst="rect">
            <a:avLst/>
          </a:prstGeom>
          <a:noFill/>
          <a:ln>
            <a:noFill/>
          </a:ln>
        </p:spPr>
        <p:txBody>
          <a:bodyPr spcFirstLastPara="1" wrap="square" lIns="91425" tIns="91425" rIns="91425" bIns="91425" anchor="t" anchorCtr="0">
            <a:noAutofit/>
          </a:bodyPr>
          <a:lstStyle/>
          <a:p>
            <a:pPr marL="457200" lvl="0" indent="-368300" algn="l" rtl="0">
              <a:lnSpc>
                <a:spcPct val="107916"/>
              </a:lnSpc>
              <a:spcBef>
                <a:spcPts val="0"/>
              </a:spcBef>
              <a:spcAft>
                <a:spcPts val="0"/>
              </a:spcAft>
              <a:buClr>
                <a:srgbClr val="222222"/>
              </a:buClr>
              <a:buSzPts val="2200"/>
              <a:buFont typeface="Open Sans"/>
              <a:buChar char="❖"/>
            </a:pPr>
            <a:r>
              <a:rPr lang="en-US" sz="2200">
                <a:solidFill>
                  <a:srgbClr val="222222"/>
                </a:solidFill>
                <a:highlight>
                  <a:srgbClr val="FFFFFF"/>
                </a:highlight>
                <a:latin typeface="Open Sans"/>
                <a:ea typeface="Open Sans"/>
                <a:cs typeface="Open Sans"/>
                <a:sym typeface="Open Sans"/>
              </a:rPr>
              <a:t>Provide State of ACE Mentor (local and national) updates.</a:t>
            </a:r>
            <a:endParaRPr sz="2200">
              <a:solidFill>
                <a:srgbClr val="222222"/>
              </a:solidFill>
              <a:highlight>
                <a:srgbClr val="FFFFFF"/>
              </a:highlight>
              <a:latin typeface="Open Sans"/>
              <a:ea typeface="Open Sans"/>
              <a:cs typeface="Open Sans"/>
              <a:sym typeface="Open Sans"/>
            </a:endParaRPr>
          </a:p>
          <a:p>
            <a:pPr marL="457200" lvl="0" indent="0" algn="l" rtl="0">
              <a:lnSpc>
                <a:spcPct val="107916"/>
              </a:lnSpc>
              <a:spcBef>
                <a:spcPts val="800"/>
              </a:spcBef>
              <a:spcAft>
                <a:spcPts val="0"/>
              </a:spcAft>
              <a:buNone/>
            </a:pPr>
            <a:endParaRPr sz="2200">
              <a:solidFill>
                <a:srgbClr val="222222"/>
              </a:solidFill>
              <a:highlight>
                <a:srgbClr val="FFFFFF"/>
              </a:highlight>
              <a:latin typeface="Open Sans"/>
              <a:ea typeface="Open Sans"/>
              <a:cs typeface="Open Sans"/>
              <a:sym typeface="Open Sans"/>
            </a:endParaRPr>
          </a:p>
          <a:p>
            <a:pPr marL="457200" lvl="0" indent="-368300" algn="l" rtl="0">
              <a:lnSpc>
                <a:spcPct val="107916"/>
              </a:lnSpc>
              <a:spcBef>
                <a:spcPts val="800"/>
              </a:spcBef>
              <a:spcAft>
                <a:spcPts val="0"/>
              </a:spcAft>
              <a:buClr>
                <a:srgbClr val="222222"/>
              </a:buClr>
              <a:buSzPts val="2200"/>
              <a:buFont typeface="Open Sans"/>
              <a:buChar char="❖"/>
            </a:pPr>
            <a:r>
              <a:rPr lang="en-US" sz="2200">
                <a:solidFill>
                  <a:srgbClr val="222222"/>
                </a:solidFill>
                <a:highlight>
                  <a:srgbClr val="FFFFFF"/>
                </a:highlight>
                <a:latin typeface="Open Sans"/>
                <a:ea typeface="Open Sans"/>
                <a:cs typeface="Open Sans"/>
                <a:sym typeface="Open Sans"/>
              </a:rPr>
              <a:t>September event allows mentors from various schools/teams to meet, share best practices, unique resources, lesson plans and ideas.</a:t>
            </a:r>
            <a:endParaRPr sz="2200">
              <a:solidFill>
                <a:srgbClr val="222222"/>
              </a:solidFill>
              <a:highlight>
                <a:srgbClr val="FFFFFF"/>
              </a:highlight>
              <a:latin typeface="Open Sans"/>
              <a:ea typeface="Open Sans"/>
              <a:cs typeface="Open Sans"/>
              <a:sym typeface="Open Sans"/>
            </a:endParaRPr>
          </a:p>
          <a:p>
            <a:pPr marL="457200" lvl="0" indent="0" algn="l" rtl="0">
              <a:lnSpc>
                <a:spcPct val="107916"/>
              </a:lnSpc>
              <a:spcBef>
                <a:spcPts val="800"/>
              </a:spcBef>
              <a:spcAft>
                <a:spcPts val="0"/>
              </a:spcAft>
              <a:buNone/>
            </a:pPr>
            <a:endParaRPr sz="2200">
              <a:solidFill>
                <a:srgbClr val="222222"/>
              </a:solidFill>
              <a:highlight>
                <a:srgbClr val="FFFFFF"/>
              </a:highlight>
              <a:latin typeface="Open Sans"/>
              <a:ea typeface="Open Sans"/>
              <a:cs typeface="Open Sans"/>
              <a:sym typeface="Open Sans"/>
            </a:endParaRPr>
          </a:p>
          <a:p>
            <a:pPr marL="457200" lvl="0" indent="-368300" algn="l" rtl="0">
              <a:lnSpc>
                <a:spcPct val="107916"/>
              </a:lnSpc>
              <a:spcBef>
                <a:spcPts val="800"/>
              </a:spcBef>
              <a:spcAft>
                <a:spcPts val="0"/>
              </a:spcAft>
              <a:buClr>
                <a:srgbClr val="222222"/>
              </a:buClr>
              <a:buSzPts val="2200"/>
              <a:buFont typeface="Open Sans"/>
              <a:buChar char="❖"/>
            </a:pPr>
            <a:r>
              <a:rPr lang="en-US" sz="2200">
                <a:solidFill>
                  <a:srgbClr val="222222"/>
                </a:solidFill>
                <a:highlight>
                  <a:srgbClr val="FFFFFF"/>
                </a:highlight>
                <a:latin typeface="Open Sans"/>
                <a:ea typeface="Open Sans"/>
                <a:cs typeface="Open Sans"/>
                <a:sym typeface="Open Sans"/>
              </a:rPr>
              <a:t>Review ACE Mentor and Cleveland School policies and procedures. </a:t>
            </a:r>
            <a:endParaRPr sz="2200">
              <a:solidFill>
                <a:srgbClr val="222222"/>
              </a:solidFill>
              <a:highlight>
                <a:srgbClr val="FFFFFF"/>
              </a:highlight>
              <a:latin typeface="Open Sans"/>
              <a:ea typeface="Open Sans"/>
              <a:cs typeface="Open Sans"/>
              <a:sym typeface="Open Sans"/>
            </a:endParaRPr>
          </a:p>
          <a:p>
            <a:pPr marL="457200" lvl="0" indent="0" algn="l" rtl="0">
              <a:lnSpc>
                <a:spcPct val="107916"/>
              </a:lnSpc>
              <a:spcBef>
                <a:spcPts val="800"/>
              </a:spcBef>
              <a:spcAft>
                <a:spcPts val="0"/>
              </a:spcAft>
              <a:buNone/>
            </a:pPr>
            <a:endParaRPr sz="2200">
              <a:solidFill>
                <a:srgbClr val="222222"/>
              </a:solidFill>
              <a:highlight>
                <a:srgbClr val="FFFFFF"/>
              </a:highlight>
              <a:latin typeface="Open Sans"/>
              <a:ea typeface="Open Sans"/>
              <a:cs typeface="Open Sans"/>
              <a:sym typeface="Open Sans"/>
            </a:endParaRPr>
          </a:p>
          <a:p>
            <a:pPr marL="457200" lvl="0" indent="-368300" algn="l" rtl="0">
              <a:lnSpc>
                <a:spcPct val="107916"/>
              </a:lnSpc>
              <a:spcBef>
                <a:spcPts val="800"/>
              </a:spcBef>
              <a:spcAft>
                <a:spcPts val="0"/>
              </a:spcAft>
              <a:buClr>
                <a:srgbClr val="222222"/>
              </a:buClr>
              <a:buSzPts val="2200"/>
              <a:buFont typeface="Open Sans"/>
              <a:buChar char="❖"/>
            </a:pPr>
            <a:r>
              <a:rPr lang="en-US" sz="2200">
                <a:solidFill>
                  <a:srgbClr val="222222"/>
                </a:solidFill>
                <a:highlight>
                  <a:srgbClr val="FFFFFF"/>
                </a:highlight>
                <a:latin typeface="Open Sans"/>
                <a:ea typeface="Open Sans"/>
                <a:cs typeface="Open Sans"/>
                <a:sym typeface="Open Sans"/>
              </a:rPr>
              <a:t>Brief workshop on student engagement techniques. </a:t>
            </a:r>
            <a:endParaRPr sz="2200">
              <a:solidFill>
                <a:srgbClr val="222222"/>
              </a:solidFill>
              <a:highlight>
                <a:srgbClr val="FFFFFF"/>
              </a:highlight>
              <a:latin typeface="Open Sans"/>
              <a:ea typeface="Open Sans"/>
              <a:cs typeface="Open Sans"/>
              <a:sym typeface="Open Sans"/>
            </a:endParaRPr>
          </a:p>
          <a:p>
            <a:pPr marL="457200" lvl="0" indent="0" algn="l" rtl="0">
              <a:lnSpc>
                <a:spcPct val="107916"/>
              </a:lnSpc>
              <a:spcBef>
                <a:spcPts val="800"/>
              </a:spcBef>
              <a:spcAft>
                <a:spcPts val="0"/>
              </a:spcAft>
              <a:buNone/>
            </a:pPr>
            <a:endParaRPr sz="2200">
              <a:solidFill>
                <a:srgbClr val="222222"/>
              </a:solidFill>
              <a:highlight>
                <a:srgbClr val="FFFFFF"/>
              </a:highlight>
              <a:latin typeface="Open Sans"/>
              <a:ea typeface="Open Sans"/>
              <a:cs typeface="Open Sans"/>
              <a:sym typeface="Open Sans"/>
            </a:endParaRPr>
          </a:p>
          <a:p>
            <a:pPr marL="457200" lvl="0" indent="-368300" algn="l" rtl="0">
              <a:lnSpc>
                <a:spcPct val="107916"/>
              </a:lnSpc>
              <a:spcBef>
                <a:spcPts val="800"/>
              </a:spcBef>
              <a:spcAft>
                <a:spcPts val="0"/>
              </a:spcAft>
              <a:buClr>
                <a:srgbClr val="222222"/>
              </a:buClr>
              <a:buSzPts val="2200"/>
              <a:buFont typeface="Open Sans"/>
              <a:buChar char="❖"/>
            </a:pPr>
            <a:r>
              <a:rPr lang="en-US" sz="2200">
                <a:solidFill>
                  <a:srgbClr val="222222"/>
                </a:solidFill>
                <a:highlight>
                  <a:srgbClr val="FFFFFF"/>
                </a:highlight>
                <a:latin typeface="Open Sans"/>
                <a:ea typeface="Open Sans"/>
                <a:cs typeface="Open Sans"/>
                <a:sym typeface="Open Sans"/>
              </a:rPr>
              <a:t>Respective schools/team mentors spend 20 minutes together in breakout session</a:t>
            </a:r>
            <a:endParaRPr sz="2200">
              <a:solidFill>
                <a:srgbClr val="222222"/>
              </a:solidFill>
              <a:highlight>
                <a:srgbClr val="FFFFFF"/>
              </a:highlight>
              <a:latin typeface="Open Sans"/>
              <a:ea typeface="Open Sans"/>
              <a:cs typeface="Open Sans"/>
              <a:sym typeface="Open Sans"/>
            </a:endParaRPr>
          </a:p>
        </p:txBody>
      </p:sp>
      <p:sp>
        <p:nvSpPr>
          <p:cNvPr id="30" name="Google Shape;30;p4"/>
          <p:cNvSpPr txBox="1"/>
          <p:nvPr/>
        </p:nvSpPr>
        <p:spPr>
          <a:xfrm>
            <a:off x="4678175" y="120050"/>
            <a:ext cx="7124100" cy="4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t>Annual Mentor Kickoff </a:t>
            </a:r>
            <a:endParaRPr sz="3600" b="1"/>
          </a:p>
        </p:txBody>
      </p:sp>
      <p:pic>
        <p:nvPicPr>
          <p:cNvPr id="31" name="Google Shape;31;p4"/>
          <p:cNvPicPr preferRelativeResize="0"/>
          <p:nvPr/>
        </p:nvPicPr>
        <p:blipFill>
          <a:blip r:embed="rId3">
            <a:alphaModFix/>
          </a:blip>
          <a:stretch>
            <a:fillRect/>
          </a:stretch>
        </p:blipFill>
        <p:spPr>
          <a:xfrm>
            <a:off x="9440875" y="3038875"/>
            <a:ext cx="2649854" cy="2043627"/>
          </a:xfrm>
          <a:prstGeom prst="rect">
            <a:avLst/>
          </a:prstGeom>
          <a:noFill/>
          <a:ln>
            <a:noFill/>
          </a:ln>
        </p:spPr>
      </p:pic>
      <p:pic>
        <p:nvPicPr>
          <p:cNvPr id="32" name="Google Shape;32;p4"/>
          <p:cNvPicPr preferRelativeResize="0"/>
          <p:nvPr/>
        </p:nvPicPr>
        <p:blipFill>
          <a:blip r:embed="rId4">
            <a:alphaModFix/>
          </a:blip>
          <a:stretch>
            <a:fillRect/>
          </a:stretch>
        </p:blipFill>
        <p:spPr>
          <a:xfrm>
            <a:off x="9730350" y="1192625"/>
            <a:ext cx="2461647" cy="184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5"/>
          <p:cNvSpPr txBox="1">
            <a:spLocks noGrp="1"/>
          </p:cNvSpPr>
          <p:nvPr>
            <p:ph type="body" idx="1"/>
          </p:nvPr>
        </p:nvSpPr>
        <p:spPr>
          <a:xfrm>
            <a:off x="10780713" y="5784850"/>
            <a:ext cx="914400" cy="914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39" name="Google Shape;39;p5"/>
          <p:cNvSpPr txBox="1"/>
          <p:nvPr/>
        </p:nvSpPr>
        <p:spPr>
          <a:xfrm>
            <a:off x="248925" y="1192000"/>
            <a:ext cx="11994900" cy="676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Invite mentors to various Industry Associations social event (list as ACE Social). </a:t>
            </a:r>
            <a:endParaRPr sz="2400">
              <a:latin typeface="Open Sans"/>
              <a:ea typeface="Open Sans"/>
              <a:cs typeface="Open Sans"/>
              <a:sym typeface="Open Sans"/>
            </a:endParaRPr>
          </a:p>
        </p:txBody>
      </p:sp>
      <p:sp>
        <p:nvSpPr>
          <p:cNvPr id="40" name="Google Shape;40;p5"/>
          <p:cNvSpPr txBox="1"/>
          <p:nvPr/>
        </p:nvSpPr>
        <p:spPr>
          <a:xfrm>
            <a:off x="5364175" y="91925"/>
            <a:ext cx="4749900" cy="7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t>ACE Mentor Socials</a:t>
            </a:r>
            <a:endParaRPr sz="3600" b="1"/>
          </a:p>
        </p:txBody>
      </p:sp>
      <p:pic>
        <p:nvPicPr>
          <p:cNvPr id="41" name="Google Shape;41;p5"/>
          <p:cNvPicPr preferRelativeResize="0"/>
          <p:nvPr/>
        </p:nvPicPr>
        <p:blipFill rotWithShape="1">
          <a:blip r:embed="rId3">
            <a:alphaModFix/>
          </a:blip>
          <a:srcRect r="26040"/>
          <a:stretch/>
        </p:blipFill>
        <p:spPr>
          <a:xfrm>
            <a:off x="-1970575" y="3756200"/>
            <a:ext cx="1970575" cy="2664475"/>
          </a:xfrm>
          <a:prstGeom prst="rect">
            <a:avLst/>
          </a:prstGeom>
          <a:noFill/>
          <a:ln>
            <a:noFill/>
          </a:ln>
        </p:spPr>
      </p:pic>
      <p:pic>
        <p:nvPicPr>
          <p:cNvPr id="42" name="Google Shape;42;p5"/>
          <p:cNvPicPr preferRelativeResize="0"/>
          <p:nvPr/>
        </p:nvPicPr>
        <p:blipFill>
          <a:blip r:embed="rId4">
            <a:alphaModFix/>
          </a:blip>
          <a:stretch>
            <a:fillRect/>
          </a:stretch>
        </p:blipFill>
        <p:spPr>
          <a:xfrm>
            <a:off x="674712" y="2006150"/>
            <a:ext cx="3719700" cy="2789775"/>
          </a:xfrm>
          <a:prstGeom prst="rect">
            <a:avLst/>
          </a:prstGeom>
          <a:noFill/>
          <a:ln>
            <a:noFill/>
          </a:ln>
        </p:spPr>
      </p:pic>
      <p:pic>
        <p:nvPicPr>
          <p:cNvPr id="43" name="Google Shape;43;p5"/>
          <p:cNvPicPr preferRelativeResize="0"/>
          <p:nvPr/>
        </p:nvPicPr>
        <p:blipFill>
          <a:blip r:embed="rId5">
            <a:alphaModFix/>
          </a:blip>
          <a:stretch>
            <a:fillRect/>
          </a:stretch>
        </p:blipFill>
        <p:spPr>
          <a:xfrm>
            <a:off x="8448372" y="2006149"/>
            <a:ext cx="3412423" cy="2559302"/>
          </a:xfrm>
          <a:prstGeom prst="rect">
            <a:avLst/>
          </a:prstGeom>
          <a:noFill/>
          <a:ln>
            <a:noFill/>
          </a:ln>
        </p:spPr>
      </p:pic>
      <p:pic>
        <p:nvPicPr>
          <p:cNvPr id="44" name="Google Shape;44;p5"/>
          <p:cNvPicPr preferRelativeResize="0"/>
          <p:nvPr/>
        </p:nvPicPr>
        <p:blipFill>
          <a:blip r:embed="rId6">
            <a:alphaModFix/>
          </a:blip>
          <a:stretch>
            <a:fillRect/>
          </a:stretch>
        </p:blipFill>
        <p:spPr>
          <a:xfrm>
            <a:off x="4964151" y="4283835"/>
            <a:ext cx="3128025" cy="2085340"/>
          </a:xfrm>
          <a:prstGeom prst="rect">
            <a:avLst/>
          </a:prstGeom>
          <a:noFill/>
          <a:ln>
            <a:noFill/>
          </a:ln>
        </p:spPr>
      </p:pic>
      <p:pic>
        <p:nvPicPr>
          <p:cNvPr id="45" name="Google Shape;45;p5"/>
          <p:cNvPicPr preferRelativeResize="0"/>
          <p:nvPr/>
        </p:nvPicPr>
        <p:blipFill>
          <a:blip r:embed="rId7">
            <a:alphaModFix/>
          </a:blip>
          <a:stretch>
            <a:fillRect/>
          </a:stretch>
        </p:blipFill>
        <p:spPr>
          <a:xfrm>
            <a:off x="5069126" y="2006148"/>
            <a:ext cx="2918098" cy="21886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6"/>
          <p:cNvSpPr txBox="1"/>
          <p:nvPr/>
        </p:nvSpPr>
        <p:spPr>
          <a:xfrm>
            <a:off x="65325" y="1175650"/>
            <a:ext cx="11695200" cy="3834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ACE newsletter Bi-monthly distribution as well as website and social media posts</a:t>
            </a:r>
            <a:endParaRPr sz="2400">
              <a:solidFill>
                <a:srgbClr val="222222"/>
              </a:solidFill>
              <a:latin typeface="Open Sans"/>
              <a:ea typeface="Open Sans"/>
              <a:cs typeface="Open Sans"/>
              <a:sym typeface="Open Sans"/>
            </a:endParaRPr>
          </a:p>
          <a:p>
            <a:pPr marL="0" lvl="0" indent="0" algn="l" rtl="0">
              <a:spcBef>
                <a:spcPts val="0"/>
              </a:spcBef>
              <a:spcAft>
                <a:spcPts val="0"/>
              </a:spcAft>
              <a:buNone/>
            </a:pPr>
            <a:endParaRPr sz="2400">
              <a:solidFill>
                <a:srgbClr val="222222"/>
              </a:solidFill>
              <a:latin typeface="Open Sans"/>
              <a:ea typeface="Open Sans"/>
              <a:cs typeface="Open Sans"/>
              <a:sym typeface="Open Sans"/>
            </a:endParaRPr>
          </a:p>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ACE industry partners (Construction (Employers Association, Cleveland AGC), AIA and Engineering Associations) newsletters. </a:t>
            </a:r>
            <a:endParaRPr sz="2400">
              <a:solidFill>
                <a:srgbClr val="222222"/>
              </a:solidFill>
              <a:latin typeface="Open Sans"/>
              <a:ea typeface="Open Sans"/>
              <a:cs typeface="Open Sans"/>
              <a:sym typeface="Open Sans"/>
            </a:endParaRPr>
          </a:p>
          <a:p>
            <a:pPr marL="0" lvl="0" indent="0" algn="l" rtl="0">
              <a:spcBef>
                <a:spcPts val="0"/>
              </a:spcBef>
              <a:spcAft>
                <a:spcPts val="0"/>
              </a:spcAft>
              <a:buNone/>
            </a:pPr>
            <a:endParaRPr sz="2400">
              <a:solidFill>
                <a:srgbClr val="222222"/>
              </a:solidFill>
              <a:latin typeface="Open Sans"/>
              <a:ea typeface="Open Sans"/>
              <a:cs typeface="Open Sans"/>
              <a:sym typeface="Open Sans"/>
            </a:endParaRPr>
          </a:p>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Style guided profile sheets of numerous mentors, students, and teachers. </a:t>
            </a:r>
            <a:endParaRPr sz="2400">
              <a:solidFill>
                <a:srgbClr val="222222"/>
              </a:solidFill>
              <a:latin typeface="Open Sans"/>
              <a:ea typeface="Open Sans"/>
              <a:cs typeface="Open Sans"/>
              <a:sym typeface="Open Sans"/>
            </a:endParaRPr>
          </a:p>
          <a:p>
            <a:pPr marL="0" lvl="0" indent="0" algn="l" rtl="0">
              <a:spcBef>
                <a:spcPts val="0"/>
              </a:spcBef>
              <a:spcAft>
                <a:spcPts val="0"/>
              </a:spcAft>
              <a:buNone/>
            </a:pPr>
            <a:endParaRPr sz="2400">
              <a:solidFill>
                <a:srgbClr val="222222"/>
              </a:solidFill>
              <a:latin typeface="Open Sans"/>
              <a:ea typeface="Open Sans"/>
              <a:cs typeface="Open Sans"/>
              <a:sym typeface="Open Sans"/>
            </a:endParaRPr>
          </a:p>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Features in Annual Report </a:t>
            </a:r>
            <a:endParaRPr sz="2400">
              <a:solidFill>
                <a:srgbClr val="222222"/>
              </a:solidFill>
              <a:latin typeface="Open Sans"/>
              <a:ea typeface="Open Sans"/>
              <a:cs typeface="Open Sans"/>
              <a:sym typeface="Open Sans"/>
            </a:endParaRPr>
          </a:p>
          <a:p>
            <a:pPr marL="0" lvl="0" indent="0" algn="l" rtl="0">
              <a:spcBef>
                <a:spcPts val="0"/>
              </a:spcBef>
              <a:spcAft>
                <a:spcPts val="0"/>
              </a:spcAft>
              <a:buNone/>
            </a:pPr>
            <a:endParaRPr sz="2400">
              <a:solidFill>
                <a:srgbClr val="222222"/>
              </a:solidFill>
              <a:latin typeface="Open Sans"/>
              <a:ea typeface="Open Sans"/>
              <a:cs typeface="Open Sans"/>
              <a:sym typeface="Open Sans"/>
            </a:endParaRPr>
          </a:p>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Volunteer of the Year </a:t>
            </a:r>
            <a:endParaRPr sz="2400">
              <a:solidFill>
                <a:srgbClr val="222222"/>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rgbClr val="222222"/>
              </a:solidFill>
              <a:latin typeface="Open Sans"/>
              <a:ea typeface="Open Sans"/>
              <a:cs typeface="Open Sans"/>
              <a:sym typeface="Open Sans"/>
            </a:endParaRPr>
          </a:p>
        </p:txBody>
      </p:sp>
      <p:sp>
        <p:nvSpPr>
          <p:cNvPr id="52" name="Google Shape;52;p6"/>
          <p:cNvSpPr txBox="1"/>
          <p:nvPr/>
        </p:nvSpPr>
        <p:spPr>
          <a:xfrm>
            <a:off x="4128825" y="120150"/>
            <a:ext cx="7820400" cy="8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chemeClr val="dk1"/>
                </a:solidFill>
              </a:rPr>
              <a:t>ACE Communications and Recognition</a:t>
            </a:r>
            <a:endParaRPr sz="3200" b="1">
              <a:solidFill>
                <a:schemeClr val="dk1"/>
              </a:solidFill>
            </a:endParaRPr>
          </a:p>
        </p:txBody>
      </p:sp>
      <p:pic>
        <p:nvPicPr>
          <p:cNvPr id="53" name="Google Shape;53;p6"/>
          <p:cNvPicPr preferRelativeResize="0"/>
          <p:nvPr/>
        </p:nvPicPr>
        <p:blipFill rotWithShape="1">
          <a:blip r:embed="rId3">
            <a:alphaModFix/>
          </a:blip>
          <a:srcRect l="-102696" t="-126900" r="-9662" b="1979"/>
          <a:stretch/>
        </p:blipFill>
        <p:spPr>
          <a:xfrm>
            <a:off x="1421237" y="377100"/>
            <a:ext cx="7581376" cy="60008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7"/>
          <p:cNvSpPr txBox="1"/>
          <p:nvPr/>
        </p:nvSpPr>
        <p:spPr>
          <a:xfrm>
            <a:off x="5150200" y="1082600"/>
            <a:ext cx="5060100" cy="2360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Send to company executives of each active mentor, with letter of expressing thanks signed by Board Chair, Cleveland Schools CEO/Superintendent and Executive Director. </a:t>
            </a:r>
            <a:endParaRPr sz="2400">
              <a:solidFill>
                <a:srgbClr val="222222"/>
              </a:solidFill>
              <a:latin typeface="Open Sans"/>
              <a:ea typeface="Open Sans"/>
              <a:cs typeface="Open Sans"/>
              <a:sym typeface="Open Sans"/>
            </a:endParaRPr>
          </a:p>
          <a:p>
            <a:pPr marL="0" lvl="0" indent="0" algn="l" rtl="0">
              <a:spcBef>
                <a:spcPts val="0"/>
              </a:spcBef>
              <a:spcAft>
                <a:spcPts val="0"/>
              </a:spcAft>
              <a:buNone/>
            </a:pPr>
            <a:endParaRPr sz="2400">
              <a:solidFill>
                <a:srgbClr val="222222"/>
              </a:solidFill>
              <a:latin typeface="Open Sans"/>
              <a:ea typeface="Open Sans"/>
              <a:cs typeface="Open Sans"/>
              <a:sym typeface="Open Sans"/>
            </a:endParaRPr>
          </a:p>
          <a:p>
            <a:pPr marL="457200" lvl="0" indent="-381000" algn="l" rtl="0">
              <a:spcBef>
                <a:spcPts val="0"/>
              </a:spcBef>
              <a:spcAft>
                <a:spcPts val="0"/>
              </a:spcAft>
              <a:buClr>
                <a:srgbClr val="222222"/>
              </a:buClr>
              <a:buSzPts val="2400"/>
              <a:buFont typeface="Open Sans"/>
              <a:buChar char="❖"/>
            </a:pPr>
            <a:r>
              <a:rPr lang="en-US" sz="2400">
                <a:solidFill>
                  <a:srgbClr val="222222"/>
                </a:solidFill>
                <a:latin typeface="Open Sans"/>
                <a:ea typeface="Open Sans"/>
                <a:cs typeface="Open Sans"/>
                <a:sym typeface="Open Sans"/>
              </a:rPr>
              <a:t>Send a letter of thanks to those who had expressed interest and/or were not active (attended less than 3 sessions). </a:t>
            </a:r>
            <a:endParaRPr sz="2400">
              <a:latin typeface="Open Sans"/>
              <a:ea typeface="Open Sans"/>
              <a:cs typeface="Open Sans"/>
              <a:sym typeface="Open Sans"/>
            </a:endParaRPr>
          </a:p>
        </p:txBody>
      </p:sp>
      <p:sp>
        <p:nvSpPr>
          <p:cNvPr id="60" name="Google Shape;60;p7"/>
          <p:cNvSpPr txBox="1"/>
          <p:nvPr/>
        </p:nvSpPr>
        <p:spPr>
          <a:xfrm>
            <a:off x="5853775" y="51500"/>
            <a:ext cx="6660900" cy="10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dk1"/>
                </a:solidFill>
              </a:rPr>
              <a:t>Annual Survey</a:t>
            </a:r>
            <a:endParaRPr sz="3600" b="1">
              <a:solidFill>
                <a:schemeClr val="dk1"/>
              </a:solidFill>
            </a:endParaRPr>
          </a:p>
        </p:txBody>
      </p:sp>
      <p:pic>
        <p:nvPicPr>
          <p:cNvPr id="61" name="Google Shape;61;p7"/>
          <p:cNvPicPr preferRelativeResize="0"/>
          <p:nvPr/>
        </p:nvPicPr>
        <p:blipFill rotWithShape="1">
          <a:blip r:embed="rId3">
            <a:alphaModFix/>
          </a:blip>
          <a:srcRect b="25705"/>
          <a:stretch/>
        </p:blipFill>
        <p:spPr>
          <a:xfrm>
            <a:off x="2006350" y="1082600"/>
            <a:ext cx="2826300" cy="524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686-8810-4C34-B2B9-142D96CCA078}"/>
              </a:ext>
            </a:extLst>
          </p:cNvPr>
          <p:cNvSpPr>
            <a:spLocks noGrp="1"/>
          </p:cNvSpPr>
          <p:nvPr>
            <p:ph sz="quarter" idx="10"/>
          </p:nvPr>
        </p:nvSpPr>
        <p:spPr/>
        <p:txBody>
          <a:bodyPr/>
          <a:lstStyle/>
          <a:p>
            <a:endParaRPr lang="en-US"/>
          </a:p>
        </p:txBody>
      </p:sp>
      <p:sp>
        <p:nvSpPr>
          <p:cNvPr id="3" name="TextBox 2">
            <a:extLst>
              <a:ext uri="{FF2B5EF4-FFF2-40B4-BE49-F238E27FC236}">
                <a16:creationId xmlns:a16="http://schemas.microsoft.com/office/drawing/2014/main" id="{672F65FA-ABB0-4547-8484-CCAA00B12466}"/>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MENTORS</a:t>
            </a:r>
          </a:p>
        </p:txBody>
      </p:sp>
      <p:sp>
        <p:nvSpPr>
          <p:cNvPr id="4" name="TextBox 3">
            <a:extLst>
              <a:ext uri="{FF2B5EF4-FFF2-40B4-BE49-F238E27FC236}">
                <a16:creationId xmlns:a16="http://schemas.microsoft.com/office/drawing/2014/main" id="{85044403-7081-4274-B6F3-616F6DC0B4A9}"/>
              </a:ext>
            </a:extLst>
          </p:cNvPr>
          <p:cNvSpPr txBox="1"/>
          <p:nvPr/>
        </p:nvSpPr>
        <p:spPr>
          <a:xfrm>
            <a:off x="3906982" y="1982048"/>
            <a:ext cx="8068793" cy="4524315"/>
          </a:xfrm>
          <a:prstGeom prst="rect">
            <a:avLst/>
          </a:prstGeom>
          <a:noFill/>
        </p:spPr>
        <p:txBody>
          <a:bodyPr wrap="square" rtlCol="0">
            <a:spAutoFit/>
          </a:bodyPr>
          <a:lstStyle/>
          <a:p>
            <a:pPr algn="r"/>
            <a:r>
              <a:rPr lang="en-US" sz="3200" u="sng" dirty="0">
                <a:latin typeface="Arial" panose="020B0604020202020204" pitchFamily="34" charset="0"/>
                <a:ea typeface="Verdana" panose="020B0604030504040204" pitchFamily="34" charset="0"/>
                <a:cs typeface="Arial" panose="020B0604020202020204" pitchFamily="34" charset="0"/>
              </a:rPr>
              <a:t>Mentor Training</a:t>
            </a: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b="1" dirty="0">
                <a:latin typeface="Arial" panose="020B0604020202020204" pitchFamily="34" charset="0"/>
                <a:cs typeface="Arial" panose="020B0604020202020204" pitchFamily="34" charset="0"/>
              </a:rPr>
              <a:t>Mary Bradford</a:t>
            </a:r>
          </a:p>
          <a:p>
            <a:pPr algn="r"/>
            <a:r>
              <a:rPr lang="en-US" sz="3200" i="1" dirty="0">
                <a:latin typeface="Arial" panose="020B0604020202020204" pitchFamily="34" charset="0"/>
                <a:cs typeface="Arial" panose="020B0604020202020204" pitchFamily="34" charset="0"/>
              </a:rPr>
              <a:t>ACE Mentor Program of Greater DC</a:t>
            </a:r>
            <a:endParaRPr lang="en-US" sz="3200" dirty="0">
              <a:latin typeface="Arial" panose="020B060402020202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dirty="0">
                <a:latin typeface="Arial" panose="020B0604020202020204" pitchFamily="34" charset="0"/>
                <a:ea typeface="Verdana" panose="020B0604030504040204" pitchFamily="34" charset="0"/>
                <a:cs typeface="Arial" panose="020B0604020202020204" pitchFamily="34" charset="0"/>
              </a:rPr>
              <a:t> </a:t>
            </a:r>
          </a:p>
          <a:p>
            <a:pPr algn="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4140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25160"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Why Mentor Training</a:t>
            </a:r>
          </a:p>
        </p:txBody>
      </p:sp>
      <p:graphicFrame>
        <p:nvGraphicFramePr>
          <p:cNvPr id="7" name="Content Placeholder 3"/>
          <p:cNvGraphicFramePr>
            <a:graphicFrameLocks noGrp="1"/>
          </p:cNvGraphicFramePr>
          <p:nvPr>
            <p:ph idx="4294967295"/>
            <p:extLst/>
          </p:nvPr>
        </p:nvGraphicFramePr>
        <p:xfrm>
          <a:off x="933047" y="875042"/>
          <a:ext cx="10238014" cy="4735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3853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25160"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Training Benefits</a:t>
            </a:r>
          </a:p>
        </p:txBody>
      </p:sp>
      <p:graphicFrame>
        <p:nvGraphicFramePr>
          <p:cNvPr id="5" name="Content Placeholder 3"/>
          <p:cNvGraphicFramePr>
            <a:graphicFrameLocks noGrp="1"/>
          </p:cNvGraphicFramePr>
          <p:nvPr>
            <p:ph idx="4294967295"/>
            <p:extLst/>
          </p:nvPr>
        </p:nvGraphicFramePr>
        <p:xfrm>
          <a:off x="700465" y="1195375"/>
          <a:ext cx="9702991" cy="4170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04560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5072332" y="44045"/>
            <a:ext cx="687654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Orientation vs. Training</a:t>
            </a:r>
          </a:p>
        </p:txBody>
      </p:sp>
      <p:sp>
        <p:nvSpPr>
          <p:cNvPr id="6" name="Content Placeholder 2"/>
          <p:cNvSpPr>
            <a:spLocks noGrp="1"/>
          </p:cNvSpPr>
          <p:nvPr>
            <p:ph idx="4294967295"/>
          </p:nvPr>
        </p:nvSpPr>
        <p:spPr>
          <a:xfrm>
            <a:off x="586596" y="1604513"/>
            <a:ext cx="10972800" cy="4192438"/>
          </a:xfrm>
          <a:prstGeom prst="rect">
            <a:avLst/>
          </a:prstGeom>
        </p:spPr>
        <p:txBody>
          <a:bodyPr>
            <a:normAutofit fontScale="85000" lnSpcReduction="20000"/>
          </a:bodyPr>
          <a:lstStyle/>
          <a:p>
            <a:pPr marL="0" indent="0" algn="ctr">
              <a:buNone/>
            </a:pPr>
            <a:r>
              <a:rPr lang="en-US" sz="4000" dirty="0"/>
              <a:t>Training “is a focus on </a:t>
            </a:r>
            <a:r>
              <a:rPr lang="en-US" sz="4000" dirty="0">
                <a:solidFill>
                  <a:srgbClr val="00B0F0"/>
                </a:solidFill>
              </a:rPr>
              <a:t>STRENGTHENING</a:t>
            </a:r>
            <a:r>
              <a:rPr lang="en-US" sz="4000" dirty="0"/>
              <a:t> mentors’ </a:t>
            </a:r>
            <a:r>
              <a:rPr lang="en-US" sz="4000" dirty="0">
                <a:solidFill>
                  <a:srgbClr val="00B0F0"/>
                </a:solidFill>
              </a:rPr>
              <a:t>KNOWLEDGE</a:t>
            </a:r>
            <a:r>
              <a:rPr lang="en-US" sz="4000" dirty="0"/>
              <a:t> and </a:t>
            </a:r>
            <a:r>
              <a:rPr lang="en-US" sz="4000" dirty="0">
                <a:solidFill>
                  <a:srgbClr val="00B0F0"/>
                </a:solidFill>
              </a:rPr>
              <a:t>SKILLS</a:t>
            </a:r>
            <a:r>
              <a:rPr lang="en-US" sz="4000" dirty="0"/>
              <a:t> for how to develop and sustain high-quality and </a:t>
            </a:r>
            <a:r>
              <a:rPr lang="en-US" sz="4000" dirty="0">
                <a:solidFill>
                  <a:srgbClr val="00B0F0"/>
                </a:solidFill>
              </a:rPr>
              <a:t>effective relationships </a:t>
            </a:r>
            <a:r>
              <a:rPr lang="en-US" sz="4000" dirty="0"/>
              <a:t>with their mentees.”</a:t>
            </a:r>
          </a:p>
          <a:p>
            <a:pPr marL="0" indent="0" algn="ctr">
              <a:buNone/>
            </a:pPr>
            <a:endParaRPr lang="en-US" sz="4000" dirty="0"/>
          </a:p>
          <a:p>
            <a:pPr marL="0" indent="0" algn="ctr">
              <a:buNone/>
            </a:pPr>
            <a:r>
              <a:rPr lang="en-US" sz="4000" dirty="0">
                <a:solidFill>
                  <a:srgbClr val="00B0F0"/>
                </a:solidFill>
              </a:rPr>
              <a:t>ORIENTATION</a:t>
            </a:r>
            <a:r>
              <a:rPr lang="en-US" sz="4000" dirty="0"/>
              <a:t> is going over rules, regulations and policies</a:t>
            </a:r>
          </a:p>
          <a:p>
            <a:pPr marL="0" indent="0" algn="ctr">
              <a:buNone/>
            </a:pPr>
            <a:endParaRPr lang="en-US" sz="4000" dirty="0"/>
          </a:p>
          <a:p>
            <a:pPr marL="0" indent="0" algn="ctr">
              <a:buNone/>
            </a:pPr>
            <a:r>
              <a:rPr lang="en-US" sz="4000" dirty="0">
                <a:solidFill>
                  <a:srgbClr val="00B0F0"/>
                </a:solidFill>
              </a:rPr>
              <a:t>EFFECTIVE</a:t>
            </a:r>
            <a:r>
              <a:rPr lang="en-US" sz="4000" dirty="0"/>
              <a:t> Training program will have </a:t>
            </a:r>
            <a:r>
              <a:rPr lang="en-US" sz="4000" dirty="0">
                <a:solidFill>
                  <a:srgbClr val="00B0F0"/>
                </a:solidFill>
              </a:rPr>
              <a:t>BOTH! </a:t>
            </a:r>
          </a:p>
          <a:p>
            <a:pPr marL="0" indent="0">
              <a:buNone/>
            </a:pPr>
            <a:endParaRPr lang="en-US" dirty="0"/>
          </a:p>
          <a:p>
            <a:pPr marL="0" indent="0">
              <a:buNone/>
            </a:pPr>
            <a:endParaRPr lang="en-US" dirty="0"/>
          </a:p>
          <a:p>
            <a:pPr marL="0" indent="0">
              <a:buNone/>
            </a:pPr>
            <a:r>
              <a:rPr lang="en-US" sz="1000" dirty="0"/>
              <a:t>http://www.nationalmentoringresourcecenter.org/index.php/14-practices/107-pre-match-training-for-mentors.html</a:t>
            </a:r>
          </a:p>
          <a:p>
            <a:endParaRPr lang="en-US" dirty="0"/>
          </a:p>
        </p:txBody>
      </p:sp>
    </p:spTree>
    <p:extLst>
      <p:ext uri="{BB962C8B-B14F-4D97-AF65-F5344CB8AC3E}">
        <p14:creationId xmlns:p14="http://schemas.microsoft.com/office/powerpoint/2010/main" val="22097420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5072332" y="44045"/>
            <a:ext cx="687654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Training Topics to Cover</a:t>
            </a:r>
          </a:p>
        </p:txBody>
      </p:sp>
      <p:sp>
        <p:nvSpPr>
          <p:cNvPr id="5" name="Content Placeholder 2"/>
          <p:cNvSpPr>
            <a:spLocks noGrp="1"/>
          </p:cNvSpPr>
          <p:nvPr>
            <p:ph idx="4294967295"/>
          </p:nvPr>
        </p:nvSpPr>
        <p:spPr>
          <a:xfrm>
            <a:off x="1173194" y="2798747"/>
            <a:ext cx="9299274" cy="4337361"/>
          </a:xfrm>
          <a:prstGeom prst="rect">
            <a:avLst/>
          </a:prstGeom>
        </p:spPr>
        <p:txBody>
          <a:bodyPr>
            <a:normAutofit/>
          </a:bodyPr>
          <a:lstStyle/>
          <a:p>
            <a:r>
              <a:rPr lang="en-US" b="1" dirty="0"/>
              <a:t>Mandated Reporters </a:t>
            </a:r>
            <a:r>
              <a:rPr lang="en-US" dirty="0"/>
              <a:t>(i.e. child abuse and neglect)</a:t>
            </a:r>
          </a:p>
          <a:p>
            <a:r>
              <a:rPr lang="en-US" b="1" dirty="0"/>
              <a:t>Program policies </a:t>
            </a:r>
            <a:r>
              <a:rPr lang="en-US" dirty="0"/>
              <a:t>(i.e. meeting location and requirements, role of team leaders, modes of communication, need for parent consents, etc.)</a:t>
            </a:r>
          </a:p>
          <a:p>
            <a:r>
              <a:rPr lang="en-US" b="1" dirty="0"/>
              <a:t>Program Procedures </a:t>
            </a:r>
            <a:r>
              <a:rPr lang="en-US" dirty="0"/>
              <a:t>(reimbursements, setting up field trips, what to do in an emergency, how to use the database)</a:t>
            </a:r>
          </a:p>
        </p:txBody>
      </p:sp>
      <p:sp>
        <p:nvSpPr>
          <p:cNvPr id="6" name="TextBox 5">
            <a:extLst>
              <a:ext uri="{FF2B5EF4-FFF2-40B4-BE49-F238E27FC236}">
                <a16:creationId xmlns:a16="http://schemas.microsoft.com/office/drawing/2014/main" id="{7347DF12-440A-418E-B850-CC70F86AE882}"/>
              </a:ext>
            </a:extLst>
          </p:cNvPr>
          <p:cNvSpPr txBox="1"/>
          <p:nvPr/>
        </p:nvSpPr>
        <p:spPr>
          <a:xfrm>
            <a:off x="963283" y="1421396"/>
            <a:ext cx="8370498"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Suggested Orientation Topics</a:t>
            </a:r>
          </a:p>
        </p:txBody>
      </p:sp>
    </p:spTree>
    <p:extLst>
      <p:ext uri="{BB962C8B-B14F-4D97-AF65-F5344CB8AC3E}">
        <p14:creationId xmlns:p14="http://schemas.microsoft.com/office/powerpoint/2010/main" val="4914542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5072332" y="44045"/>
            <a:ext cx="687654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Training Topics to Cover</a:t>
            </a:r>
          </a:p>
        </p:txBody>
      </p:sp>
      <p:sp>
        <p:nvSpPr>
          <p:cNvPr id="5" name="Content Placeholder 2"/>
          <p:cNvSpPr>
            <a:spLocks noGrp="1"/>
          </p:cNvSpPr>
          <p:nvPr>
            <p:ph idx="4294967295"/>
          </p:nvPr>
        </p:nvSpPr>
        <p:spPr>
          <a:xfrm>
            <a:off x="1207700" y="2252393"/>
            <a:ext cx="9299274" cy="4337361"/>
          </a:xfrm>
          <a:prstGeom prst="rect">
            <a:avLst/>
          </a:prstGeom>
        </p:spPr>
        <p:txBody>
          <a:bodyPr>
            <a:normAutofit/>
          </a:bodyPr>
          <a:lstStyle/>
          <a:p>
            <a:r>
              <a:rPr lang="en-US" dirty="0"/>
              <a:t>How to be a great ACE Mentor</a:t>
            </a:r>
          </a:p>
          <a:p>
            <a:r>
              <a:rPr lang="en-US" dirty="0"/>
              <a:t>How to effectively engage with High School Students</a:t>
            </a:r>
          </a:p>
          <a:p>
            <a:r>
              <a:rPr lang="en-US" dirty="0"/>
              <a:t>How to run an ACE Session</a:t>
            </a:r>
          </a:p>
          <a:p>
            <a:r>
              <a:rPr lang="en-US" dirty="0"/>
              <a:t>Goal Setting</a:t>
            </a:r>
          </a:p>
          <a:p>
            <a:r>
              <a:rPr lang="en-US" dirty="0"/>
              <a:t>Relationship Development</a:t>
            </a:r>
          </a:p>
          <a:p>
            <a:r>
              <a:rPr lang="en-US" dirty="0"/>
              <a:t>Communication skills</a:t>
            </a:r>
          </a:p>
          <a:p>
            <a:r>
              <a:rPr lang="en-US" dirty="0"/>
              <a:t>Diversity and inclusion</a:t>
            </a:r>
          </a:p>
          <a:p>
            <a:r>
              <a:rPr lang="en-US" dirty="0"/>
              <a:t>Positive Youth Development</a:t>
            </a:r>
          </a:p>
        </p:txBody>
      </p:sp>
      <p:sp>
        <p:nvSpPr>
          <p:cNvPr id="6" name="TextBox 5">
            <a:extLst>
              <a:ext uri="{FF2B5EF4-FFF2-40B4-BE49-F238E27FC236}">
                <a16:creationId xmlns:a16="http://schemas.microsoft.com/office/drawing/2014/main" id="{7347DF12-440A-418E-B850-CC70F86AE882}"/>
              </a:ext>
            </a:extLst>
          </p:cNvPr>
          <p:cNvSpPr txBox="1"/>
          <p:nvPr/>
        </p:nvSpPr>
        <p:spPr>
          <a:xfrm>
            <a:off x="963283" y="1421396"/>
            <a:ext cx="9371162"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Suggested Skills Training Topics</a:t>
            </a:r>
          </a:p>
        </p:txBody>
      </p:sp>
    </p:spTree>
    <p:extLst>
      <p:ext uri="{BB962C8B-B14F-4D97-AF65-F5344CB8AC3E}">
        <p14:creationId xmlns:p14="http://schemas.microsoft.com/office/powerpoint/2010/main" val="6211758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1200329"/>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Corporate CEOs</a:t>
            </a:r>
          </a:p>
          <a:p>
            <a:pPr algn="r"/>
            <a:r>
              <a:rPr lang="en-US" sz="2400" dirty="0">
                <a:latin typeface="Arial" panose="020B0604020202020204" pitchFamily="34" charset="0"/>
                <a:ea typeface="Verdana" panose="020B0604030504040204" pitchFamily="34" charset="0"/>
                <a:cs typeface="Arial" panose="020B0604020202020204" pitchFamily="34" charset="0"/>
              </a:rPr>
              <a:t>Industry Leaders</a:t>
            </a:r>
          </a:p>
          <a:p>
            <a:pPr algn="r"/>
            <a:r>
              <a:rPr lang="en-US" sz="2400" dirty="0">
                <a:latin typeface="Arial" panose="020B0604020202020204" pitchFamily="34" charset="0"/>
                <a:ea typeface="Verdana" panose="020B0604030504040204" pitchFamily="34" charset="0"/>
                <a:cs typeface="Arial" panose="020B0604020202020204" pitchFamily="34" charset="0"/>
              </a:rPr>
              <a:t>Principals / Vice Principals </a:t>
            </a:r>
            <a:endParaRPr lang="en-US" sz="2400" dirty="0"/>
          </a:p>
        </p:txBody>
      </p:sp>
      <p:sp>
        <p:nvSpPr>
          <p:cNvPr id="6" name="Rectangle 5">
            <a:extLst>
              <a:ext uri="{FF2B5EF4-FFF2-40B4-BE49-F238E27FC236}">
                <a16:creationId xmlns:a16="http://schemas.microsoft.com/office/drawing/2014/main" id="{0978D995-0C31-4F54-9F2A-53FC5ABAA899}"/>
              </a:ext>
            </a:extLst>
          </p:cNvPr>
          <p:cNvSpPr/>
          <p:nvPr/>
        </p:nvSpPr>
        <p:spPr>
          <a:xfrm>
            <a:off x="9057860" y="983368"/>
            <a:ext cx="2972289"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Partnerships</a:t>
            </a:r>
          </a:p>
        </p:txBody>
      </p:sp>
      <p:pic>
        <p:nvPicPr>
          <p:cNvPr id="5" name="Picture 2" descr="81818ab4-6981-40a9-8ce7-4622ad0835c7@namprd20">
            <a:extLst>
              <a:ext uri="{FF2B5EF4-FFF2-40B4-BE49-F238E27FC236}">
                <a16:creationId xmlns:a16="http://schemas.microsoft.com/office/drawing/2014/main" id="{BCC8A352-A4A8-438B-9616-5C43D4FA6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377" y="1691254"/>
            <a:ext cx="5393699" cy="41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2578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686-8810-4C34-B2B9-142D96CCA078}"/>
              </a:ext>
            </a:extLst>
          </p:cNvPr>
          <p:cNvSpPr>
            <a:spLocks noGrp="1"/>
          </p:cNvSpPr>
          <p:nvPr>
            <p:ph sz="quarter" idx="10"/>
          </p:nvPr>
        </p:nvSpPr>
        <p:spPr/>
        <p:txBody>
          <a:bodyPr/>
          <a:lstStyle/>
          <a:p>
            <a:endParaRPr lang="en-US"/>
          </a:p>
        </p:txBody>
      </p:sp>
      <p:sp>
        <p:nvSpPr>
          <p:cNvPr id="3" name="TextBox 2">
            <a:extLst>
              <a:ext uri="{FF2B5EF4-FFF2-40B4-BE49-F238E27FC236}">
                <a16:creationId xmlns:a16="http://schemas.microsoft.com/office/drawing/2014/main" id="{672F65FA-ABB0-4547-8484-CCAA00B12466}"/>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MENTORS</a:t>
            </a:r>
          </a:p>
        </p:txBody>
      </p:sp>
      <p:sp>
        <p:nvSpPr>
          <p:cNvPr id="4" name="TextBox 3">
            <a:extLst>
              <a:ext uri="{FF2B5EF4-FFF2-40B4-BE49-F238E27FC236}">
                <a16:creationId xmlns:a16="http://schemas.microsoft.com/office/drawing/2014/main" id="{85044403-7081-4274-B6F3-616F6DC0B4A9}"/>
              </a:ext>
            </a:extLst>
          </p:cNvPr>
          <p:cNvSpPr txBox="1"/>
          <p:nvPr/>
        </p:nvSpPr>
        <p:spPr>
          <a:xfrm>
            <a:off x="1607128" y="1982048"/>
            <a:ext cx="10368648" cy="5016758"/>
          </a:xfrm>
          <a:prstGeom prst="rect">
            <a:avLst/>
          </a:prstGeom>
          <a:noFill/>
        </p:spPr>
        <p:txBody>
          <a:bodyPr wrap="square" rtlCol="0">
            <a:spAutoFit/>
          </a:bodyPr>
          <a:lstStyle/>
          <a:p>
            <a:pPr algn="r"/>
            <a:r>
              <a:rPr lang="en-US" sz="3200" u="sng" dirty="0">
                <a:latin typeface="Arial" panose="020B0604020202020204" pitchFamily="34" charset="0"/>
                <a:ea typeface="Verdana" panose="020B0604030504040204" pitchFamily="34" charset="0"/>
                <a:cs typeface="Arial" panose="020B0604020202020204" pitchFamily="34" charset="0"/>
              </a:rPr>
              <a:t>Team Leader Training</a:t>
            </a: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b="1" dirty="0">
                <a:latin typeface="Arial" panose="020B0604020202020204" pitchFamily="34" charset="0"/>
                <a:cs typeface="Arial" panose="020B0604020202020204" pitchFamily="34" charset="0"/>
              </a:rPr>
              <a:t>Thai Nguyen</a:t>
            </a:r>
          </a:p>
          <a:p>
            <a:pPr algn="r"/>
            <a:r>
              <a:rPr lang="en-US" sz="3200" i="1" dirty="0">
                <a:latin typeface="Arial" panose="020B0604020202020204" pitchFamily="34" charset="0"/>
                <a:cs typeface="Arial" panose="020B0604020202020204" pitchFamily="34" charset="0"/>
              </a:rPr>
              <a:t>ACE Mentor Program of Los Angeles/Orange County</a:t>
            </a:r>
            <a:endParaRPr lang="en-US" sz="3200" dirty="0">
              <a:latin typeface="Arial" panose="020B060402020202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dirty="0">
                <a:latin typeface="Arial" panose="020B0604020202020204" pitchFamily="34" charset="0"/>
                <a:ea typeface="Verdana" panose="020B0604030504040204" pitchFamily="34" charset="0"/>
                <a:cs typeface="Arial" panose="020B0604020202020204" pitchFamily="34" charset="0"/>
              </a:rPr>
              <a:t> </a:t>
            </a:r>
          </a:p>
          <a:p>
            <a:pPr algn="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0625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9" name="TextBox 8">
            <a:extLst>
              <a:ext uri="{FF2B5EF4-FFF2-40B4-BE49-F238E27FC236}">
                <a16:creationId xmlns:a16="http://schemas.microsoft.com/office/drawing/2014/main" id="{5009F3D5-88E8-4D51-947C-55B09C79046C}"/>
              </a:ext>
            </a:extLst>
          </p:cNvPr>
          <p:cNvSpPr txBox="1"/>
          <p:nvPr/>
        </p:nvSpPr>
        <p:spPr>
          <a:xfrm>
            <a:off x="6798301" y="1799580"/>
            <a:ext cx="5393699" cy="1938992"/>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Leadership opportunity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Desire</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Time commitment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Other team leaders help identify potential new team leaders </a:t>
            </a:r>
          </a:p>
        </p:txBody>
      </p:sp>
      <p:sp>
        <p:nvSpPr>
          <p:cNvPr id="6" name="Rectangle 5">
            <a:extLst>
              <a:ext uri="{FF2B5EF4-FFF2-40B4-BE49-F238E27FC236}">
                <a16:creationId xmlns:a16="http://schemas.microsoft.com/office/drawing/2014/main" id="{0978D995-0C31-4F54-9F2A-53FC5ABAA899}"/>
              </a:ext>
            </a:extLst>
          </p:cNvPr>
          <p:cNvSpPr/>
          <p:nvPr/>
        </p:nvSpPr>
        <p:spPr>
          <a:xfrm>
            <a:off x="7142228" y="983368"/>
            <a:ext cx="5000536"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#1 - Identification</a:t>
            </a:r>
          </a:p>
        </p:txBody>
      </p:sp>
      <p:pic>
        <p:nvPicPr>
          <p:cNvPr id="7" name="Picture 15">
            <a:extLst>
              <a:ext uri="{FF2B5EF4-FFF2-40B4-BE49-F238E27FC236}">
                <a16:creationId xmlns:a16="http://schemas.microsoft.com/office/drawing/2014/main" id="{849D5AB4-ED78-428B-8A6C-92520267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56967"/>
            <a:ext cx="6454256" cy="522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0548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9" name="TextBox 8">
            <a:extLst>
              <a:ext uri="{FF2B5EF4-FFF2-40B4-BE49-F238E27FC236}">
                <a16:creationId xmlns:a16="http://schemas.microsoft.com/office/drawing/2014/main" id="{5009F3D5-88E8-4D51-947C-55B09C79046C}"/>
              </a:ext>
            </a:extLst>
          </p:cNvPr>
          <p:cNvSpPr txBox="1"/>
          <p:nvPr/>
        </p:nvSpPr>
        <p:spPr>
          <a:xfrm>
            <a:off x="6798301" y="1780487"/>
            <a:ext cx="5393699"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A strong team leader is only strong when equipped with a team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Identify the co-team leader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Faculty Advisor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Board pairing</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Succession planning</a:t>
            </a:r>
          </a:p>
        </p:txBody>
      </p:sp>
      <p:sp>
        <p:nvSpPr>
          <p:cNvPr id="6" name="Rectangle 5">
            <a:extLst>
              <a:ext uri="{FF2B5EF4-FFF2-40B4-BE49-F238E27FC236}">
                <a16:creationId xmlns:a16="http://schemas.microsoft.com/office/drawing/2014/main" id="{0978D995-0C31-4F54-9F2A-53FC5ABAA899}"/>
              </a:ext>
            </a:extLst>
          </p:cNvPr>
          <p:cNvSpPr/>
          <p:nvPr/>
        </p:nvSpPr>
        <p:spPr>
          <a:xfrm>
            <a:off x="8688593" y="929291"/>
            <a:ext cx="3287182"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#2 - Team</a:t>
            </a:r>
          </a:p>
        </p:txBody>
      </p:sp>
      <p:pic>
        <p:nvPicPr>
          <p:cNvPr id="7" name="Picture 6">
            <a:extLst>
              <a:ext uri="{FF2B5EF4-FFF2-40B4-BE49-F238E27FC236}">
                <a16:creationId xmlns:a16="http://schemas.microsoft.com/office/drawing/2014/main" id="{9B8E53BC-2392-4EF5-B92C-1957F0EF23A6}"/>
              </a:ext>
            </a:extLst>
          </p:cNvPr>
          <p:cNvPicPr>
            <a:picLocks noChangeAspect="1"/>
          </p:cNvPicPr>
          <p:nvPr/>
        </p:nvPicPr>
        <p:blipFill>
          <a:blip r:embed="rId2"/>
          <a:stretch>
            <a:fillRect/>
          </a:stretch>
        </p:blipFill>
        <p:spPr>
          <a:xfrm>
            <a:off x="123922" y="1073884"/>
            <a:ext cx="6458154" cy="2762863"/>
          </a:xfrm>
          <a:prstGeom prst="rect">
            <a:avLst/>
          </a:prstGeom>
        </p:spPr>
      </p:pic>
      <p:pic>
        <p:nvPicPr>
          <p:cNvPr id="8" name="Picture 7">
            <a:extLst>
              <a:ext uri="{FF2B5EF4-FFF2-40B4-BE49-F238E27FC236}">
                <a16:creationId xmlns:a16="http://schemas.microsoft.com/office/drawing/2014/main" id="{616A0F6C-9EF0-40FE-B631-7617E295FE94}"/>
              </a:ext>
            </a:extLst>
          </p:cNvPr>
          <p:cNvPicPr>
            <a:picLocks noChangeAspect="1"/>
          </p:cNvPicPr>
          <p:nvPr/>
        </p:nvPicPr>
        <p:blipFill>
          <a:blip r:embed="rId3"/>
          <a:stretch>
            <a:fillRect/>
          </a:stretch>
        </p:blipFill>
        <p:spPr>
          <a:xfrm>
            <a:off x="123922" y="3613355"/>
            <a:ext cx="6458154" cy="2698955"/>
          </a:xfrm>
          <a:prstGeom prst="rect">
            <a:avLst/>
          </a:prstGeom>
        </p:spPr>
      </p:pic>
    </p:spTree>
    <p:extLst>
      <p:ext uri="{BB962C8B-B14F-4D97-AF65-F5344CB8AC3E}">
        <p14:creationId xmlns:p14="http://schemas.microsoft.com/office/powerpoint/2010/main" val="35037380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883726"/>
            <a:ext cx="5393699" cy="1200329"/>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www.acementorla.org</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“How to”</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 ACE in a box </a:t>
            </a:r>
          </a:p>
        </p:txBody>
      </p:sp>
      <p:sp>
        <p:nvSpPr>
          <p:cNvPr id="6" name="Rectangle 5">
            <a:extLst>
              <a:ext uri="{FF2B5EF4-FFF2-40B4-BE49-F238E27FC236}">
                <a16:creationId xmlns:a16="http://schemas.microsoft.com/office/drawing/2014/main" id="{0978D995-0C31-4F54-9F2A-53FC5ABAA899}"/>
              </a:ext>
            </a:extLst>
          </p:cNvPr>
          <p:cNvSpPr/>
          <p:nvPr/>
        </p:nvSpPr>
        <p:spPr>
          <a:xfrm>
            <a:off x="7773931" y="983368"/>
            <a:ext cx="4299382"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#3 - Resources</a:t>
            </a:r>
          </a:p>
        </p:txBody>
      </p:sp>
      <p:pic>
        <p:nvPicPr>
          <p:cNvPr id="7" name="Picture 6">
            <a:extLst>
              <a:ext uri="{FF2B5EF4-FFF2-40B4-BE49-F238E27FC236}">
                <a16:creationId xmlns:a16="http://schemas.microsoft.com/office/drawing/2014/main" id="{B1F63D1A-7767-4A2D-AA80-920B8BD96301}"/>
              </a:ext>
            </a:extLst>
          </p:cNvPr>
          <p:cNvPicPr>
            <a:picLocks noChangeAspect="1"/>
          </p:cNvPicPr>
          <p:nvPr/>
        </p:nvPicPr>
        <p:blipFill>
          <a:blip r:embed="rId2"/>
          <a:stretch>
            <a:fillRect/>
          </a:stretch>
        </p:blipFill>
        <p:spPr>
          <a:xfrm>
            <a:off x="108154" y="982086"/>
            <a:ext cx="6400801" cy="5295811"/>
          </a:xfrm>
          <a:prstGeom prst="rect">
            <a:avLst/>
          </a:prstGeom>
        </p:spPr>
      </p:pic>
      <p:sp>
        <p:nvSpPr>
          <p:cNvPr id="8" name="Oval 7">
            <a:extLst>
              <a:ext uri="{FF2B5EF4-FFF2-40B4-BE49-F238E27FC236}">
                <a16:creationId xmlns:a16="http://schemas.microsoft.com/office/drawing/2014/main" id="{2A47D24C-0E0A-4AFB-90A6-F95EE5AB80B5}"/>
              </a:ext>
            </a:extLst>
          </p:cNvPr>
          <p:cNvSpPr/>
          <p:nvPr/>
        </p:nvSpPr>
        <p:spPr>
          <a:xfrm>
            <a:off x="2472813" y="4340942"/>
            <a:ext cx="1868130" cy="1140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33503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6" name="Rectangle 5">
            <a:extLst>
              <a:ext uri="{FF2B5EF4-FFF2-40B4-BE49-F238E27FC236}">
                <a16:creationId xmlns:a16="http://schemas.microsoft.com/office/drawing/2014/main" id="{0978D995-0C31-4F54-9F2A-53FC5ABAA899}"/>
              </a:ext>
            </a:extLst>
          </p:cNvPr>
          <p:cNvSpPr/>
          <p:nvPr/>
        </p:nvSpPr>
        <p:spPr>
          <a:xfrm>
            <a:off x="7773931" y="983368"/>
            <a:ext cx="4299382"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#3 - Resources</a:t>
            </a:r>
          </a:p>
        </p:txBody>
      </p:sp>
      <p:pic>
        <p:nvPicPr>
          <p:cNvPr id="2" name="Picture 1">
            <a:extLst>
              <a:ext uri="{FF2B5EF4-FFF2-40B4-BE49-F238E27FC236}">
                <a16:creationId xmlns:a16="http://schemas.microsoft.com/office/drawing/2014/main" id="{CCFB0170-3985-4338-99F0-F4938A1C26A2}"/>
              </a:ext>
            </a:extLst>
          </p:cNvPr>
          <p:cNvPicPr>
            <a:picLocks noChangeAspect="1"/>
          </p:cNvPicPr>
          <p:nvPr/>
        </p:nvPicPr>
        <p:blipFill>
          <a:blip r:embed="rId2"/>
          <a:stretch>
            <a:fillRect/>
          </a:stretch>
        </p:blipFill>
        <p:spPr>
          <a:xfrm>
            <a:off x="74442" y="1052053"/>
            <a:ext cx="7655244" cy="5142270"/>
          </a:xfrm>
          <a:prstGeom prst="rect">
            <a:avLst/>
          </a:prstGeom>
        </p:spPr>
      </p:pic>
    </p:spTree>
    <p:extLst>
      <p:ext uri="{BB962C8B-B14F-4D97-AF65-F5344CB8AC3E}">
        <p14:creationId xmlns:p14="http://schemas.microsoft.com/office/powerpoint/2010/main" val="40519348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6" name="Rectangle 5">
            <a:extLst>
              <a:ext uri="{FF2B5EF4-FFF2-40B4-BE49-F238E27FC236}">
                <a16:creationId xmlns:a16="http://schemas.microsoft.com/office/drawing/2014/main" id="{0978D995-0C31-4F54-9F2A-53FC5ABAA899}"/>
              </a:ext>
            </a:extLst>
          </p:cNvPr>
          <p:cNvSpPr/>
          <p:nvPr/>
        </p:nvSpPr>
        <p:spPr>
          <a:xfrm>
            <a:off x="7773931" y="983368"/>
            <a:ext cx="4299382"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#3 - Resources</a:t>
            </a:r>
          </a:p>
        </p:txBody>
      </p:sp>
      <p:pic>
        <p:nvPicPr>
          <p:cNvPr id="3" name="Picture 2">
            <a:extLst>
              <a:ext uri="{FF2B5EF4-FFF2-40B4-BE49-F238E27FC236}">
                <a16:creationId xmlns:a16="http://schemas.microsoft.com/office/drawing/2014/main" id="{6962EFD7-7D69-4683-82C6-4036877FDD93}"/>
              </a:ext>
            </a:extLst>
          </p:cNvPr>
          <p:cNvPicPr>
            <a:picLocks noChangeAspect="1"/>
          </p:cNvPicPr>
          <p:nvPr/>
        </p:nvPicPr>
        <p:blipFill>
          <a:blip r:embed="rId2"/>
          <a:stretch>
            <a:fillRect/>
          </a:stretch>
        </p:blipFill>
        <p:spPr>
          <a:xfrm>
            <a:off x="287457" y="1061884"/>
            <a:ext cx="7270708" cy="5191432"/>
          </a:xfrm>
          <a:prstGeom prst="rect">
            <a:avLst/>
          </a:prstGeom>
        </p:spPr>
      </p:pic>
    </p:spTree>
    <p:extLst>
      <p:ext uri="{BB962C8B-B14F-4D97-AF65-F5344CB8AC3E}">
        <p14:creationId xmlns:p14="http://schemas.microsoft.com/office/powerpoint/2010/main" val="4576893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6" name="Rectangle 5">
            <a:extLst>
              <a:ext uri="{FF2B5EF4-FFF2-40B4-BE49-F238E27FC236}">
                <a16:creationId xmlns:a16="http://schemas.microsoft.com/office/drawing/2014/main" id="{0978D995-0C31-4F54-9F2A-53FC5ABAA899}"/>
              </a:ext>
            </a:extLst>
          </p:cNvPr>
          <p:cNvSpPr/>
          <p:nvPr/>
        </p:nvSpPr>
        <p:spPr>
          <a:xfrm>
            <a:off x="7248228" y="988284"/>
            <a:ext cx="4865114"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#4 - Organization</a:t>
            </a:r>
          </a:p>
        </p:txBody>
      </p:sp>
      <p:pic>
        <p:nvPicPr>
          <p:cNvPr id="2" name="Picture 1">
            <a:extLst>
              <a:ext uri="{FF2B5EF4-FFF2-40B4-BE49-F238E27FC236}">
                <a16:creationId xmlns:a16="http://schemas.microsoft.com/office/drawing/2014/main" id="{7835ADD1-2DCF-465E-BC61-9B5C00E53832}"/>
              </a:ext>
            </a:extLst>
          </p:cNvPr>
          <p:cNvPicPr>
            <a:picLocks noChangeAspect="1"/>
          </p:cNvPicPr>
          <p:nvPr/>
        </p:nvPicPr>
        <p:blipFill>
          <a:blip r:embed="rId2"/>
          <a:stretch>
            <a:fillRect/>
          </a:stretch>
        </p:blipFill>
        <p:spPr>
          <a:xfrm>
            <a:off x="78658" y="1040738"/>
            <a:ext cx="7121590" cy="5217493"/>
          </a:xfrm>
          <a:prstGeom prst="rect">
            <a:avLst/>
          </a:prstGeom>
        </p:spPr>
      </p:pic>
      <p:sp>
        <p:nvSpPr>
          <p:cNvPr id="7" name="TextBox 6">
            <a:extLst>
              <a:ext uri="{FF2B5EF4-FFF2-40B4-BE49-F238E27FC236}">
                <a16:creationId xmlns:a16="http://schemas.microsoft.com/office/drawing/2014/main" id="{65B18961-77FA-4E4C-96B9-A0E4B8F09501}"/>
              </a:ext>
            </a:extLst>
          </p:cNvPr>
          <p:cNvSpPr txBox="1"/>
          <p:nvPr/>
        </p:nvSpPr>
        <p:spPr>
          <a:xfrm>
            <a:off x="7200248" y="1905506"/>
            <a:ext cx="4865114"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Have a kick-off meeting with your mentors (trick them with pizza - it works for mentors too!)</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Meet with the faculty advisor prior to the school year starting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Create a calendar</a:t>
            </a:r>
          </a:p>
        </p:txBody>
      </p:sp>
    </p:spTree>
    <p:extLst>
      <p:ext uri="{BB962C8B-B14F-4D97-AF65-F5344CB8AC3E}">
        <p14:creationId xmlns:p14="http://schemas.microsoft.com/office/powerpoint/2010/main" val="26704558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pic>
        <p:nvPicPr>
          <p:cNvPr id="3" name="Picture 2">
            <a:extLst>
              <a:ext uri="{FF2B5EF4-FFF2-40B4-BE49-F238E27FC236}">
                <a16:creationId xmlns:a16="http://schemas.microsoft.com/office/drawing/2014/main" id="{684B1502-9D92-4E20-9375-733D249AF045}"/>
              </a:ext>
            </a:extLst>
          </p:cNvPr>
          <p:cNvPicPr>
            <a:picLocks noChangeAspect="1"/>
          </p:cNvPicPr>
          <p:nvPr/>
        </p:nvPicPr>
        <p:blipFill>
          <a:blip r:embed="rId2"/>
          <a:stretch>
            <a:fillRect/>
          </a:stretch>
        </p:blipFill>
        <p:spPr>
          <a:xfrm>
            <a:off x="78658" y="1106128"/>
            <a:ext cx="7169570" cy="5230761"/>
          </a:xfrm>
          <a:prstGeom prst="rect">
            <a:avLst/>
          </a:prstGeom>
        </p:spPr>
      </p:pic>
      <p:sp>
        <p:nvSpPr>
          <p:cNvPr id="5" name="Rectangle 4">
            <a:extLst>
              <a:ext uri="{FF2B5EF4-FFF2-40B4-BE49-F238E27FC236}">
                <a16:creationId xmlns:a16="http://schemas.microsoft.com/office/drawing/2014/main" id="{0AEEBB0B-D4D0-4857-A1ED-3EC9DCE55F25}"/>
              </a:ext>
            </a:extLst>
          </p:cNvPr>
          <p:cNvSpPr/>
          <p:nvPr/>
        </p:nvSpPr>
        <p:spPr>
          <a:xfrm>
            <a:off x="7364362" y="2009538"/>
            <a:ext cx="4193457" cy="1938992"/>
          </a:xfrm>
          <a:prstGeom prst="rect">
            <a:avLst/>
          </a:prstGeom>
        </p:spPr>
        <p:txBody>
          <a:bodyPr wrap="square">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Introduction meeting at the school for the students</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Have student packet ready with ACE school year calendar </a:t>
            </a:r>
          </a:p>
        </p:txBody>
      </p:sp>
      <p:sp>
        <p:nvSpPr>
          <p:cNvPr id="7" name="Rectangle 6">
            <a:extLst>
              <a:ext uri="{FF2B5EF4-FFF2-40B4-BE49-F238E27FC236}">
                <a16:creationId xmlns:a16="http://schemas.microsoft.com/office/drawing/2014/main" id="{023C838F-158E-4EA7-B95F-C227F56AD9DA}"/>
              </a:ext>
            </a:extLst>
          </p:cNvPr>
          <p:cNvSpPr/>
          <p:nvPr/>
        </p:nvSpPr>
        <p:spPr>
          <a:xfrm>
            <a:off x="7248228" y="988284"/>
            <a:ext cx="4865114"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#4 - Organization</a:t>
            </a:r>
          </a:p>
        </p:txBody>
      </p:sp>
    </p:spTree>
    <p:extLst>
      <p:ext uri="{BB962C8B-B14F-4D97-AF65-F5344CB8AC3E}">
        <p14:creationId xmlns:p14="http://schemas.microsoft.com/office/powerpoint/2010/main" val="35480833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4404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Team Leader Training</a:t>
            </a:r>
          </a:p>
        </p:txBody>
      </p:sp>
      <p:sp>
        <p:nvSpPr>
          <p:cNvPr id="9" name="TextBox 8">
            <a:extLst>
              <a:ext uri="{FF2B5EF4-FFF2-40B4-BE49-F238E27FC236}">
                <a16:creationId xmlns:a16="http://schemas.microsoft.com/office/drawing/2014/main" id="{5009F3D5-88E8-4D51-947C-55B09C79046C}"/>
              </a:ext>
            </a:extLst>
          </p:cNvPr>
          <p:cNvSpPr txBox="1"/>
          <p:nvPr/>
        </p:nvSpPr>
        <p:spPr>
          <a:xfrm>
            <a:off x="6719643" y="1691254"/>
            <a:ext cx="5393699"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Bi-Annual team leader meetings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Monthly team leader check-in calls</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Team leader/mentor appreciation events</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A strong team leader is only strong when equipped with a team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Identify the co-team leader </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Succession planning</a:t>
            </a:r>
          </a:p>
          <a:p>
            <a:pPr marL="342900" indent="-342900">
              <a:buFont typeface="Wingdings" panose="05000000000000000000" pitchFamily="2" charset="2"/>
              <a:buChar char="§"/>
            </a:pPr>
            <a:r>
              <a:rPr lang="en-US" sz="2400" dirty="0">
                <a:latin typeface="Arial" panose="020B0604020202020204" pitchFamily="34" charset="0"/>
                <a:ea typeface="Verdana" panose="020B0604030504040204" pitchFamily="34" charset="0"/>
                <a:cs typeface="Arial" panose="020B0604020202020204" pitchFamily="34" charset="0"/>
              </a:rPr>
              <a:t>Have a great Executive Director like Anne Ettley!  </a:t>
            </a:r>
          </a:p>
        </p:txBody>
      </p:sp>
      <p:sp>
        <p:nvSpPr>
          <p:cNvPr id="6" name="Rectangle 5">
            <a:extLst>
              <a:ext uri="{FF2B5EF4-FFF2-40B4-BE49-F238E27FC236}">
                <a16:creationId xmlns:a16="http://schemas.microsoft.com/office/drawing/2014/main" id="{0978D995-0C31-4F54-9F2A-53FC5ABAA899}"/>
              </a:ext>
            </a:extLst>
          </p:cNvPr>
          <p:cNvSpPr/>
          <p:nvPr/>
        </p:nvSpPr>
        <p:spPr>
          <a:xfrm>
            <a:off x="8120104" y="983368"/>
            <a:ext cx="3855671" cy="707886"/>
          </a:xfrm>
          <a:prstGeom prst="rect">
            <a:avLst/>
          </a:prstGeom>
        </p:spPr>
        <p:txBody>
          <a:bodyPr wrap="none">
            <a:spAutoFit/>
          </a:bodyPr>
          <a:lstStyle/>
          <a:p>
            <a:r>
              <a:rPr lang="en-US" sz="4000" b="1" u="sng" dirty="0">
                <a:solidFill>
                  <a:schemeClr val="bg1">
                    <a:lumMod val="75000"/>
                  </a:schemeClr>
                </a:solidFill>
                <a:latin typeface="Bebas" pitchFamily="2" charset="0"/>
                <a:ea typeface="Verdana" panose="020B0604030504040204" pitchFamily="34" charset="0"/>
                <a:cs typeface="Arial" panose="020B0604020202020204" pitchFamily="34" charset="0"/>
              </a:rPr>
              <a:t>Step #5 - Support</a:t>
            </a:r>
          </a:p>
        </p:txBody>
      </p:sp>
      <p:pic>
        <p:nvPicPr>
          <p:cNvPr id="3" name="Picture 2">
            <a:extLst>
              <a:ext uri="{FF2B5EF4-FFF2-40B4-BE49-F238E27FC236}">
                <a16:creationId xmlns:a16="http://schemas.microsoft.com/office/drawing/2014/main" id="{DA75A25C-663A-4650-AD94-DEFA103B81D6}"/>
              </a:ext>
            </a:extLst>
          </p:cNvPr>
          <p:cNvPicPr>
            <a:picLocks noChangeAspect="1"/>
          </p:cNvPicPr>
          <p:nvPr/>
        </p:nvPicPr>
        <p:blipFill>
          <a:blip r:embed="rId2"/>
          <a:stretch>
            <a:fillRect/>
          </a:stretch>
        </p:blipFill>
        <p:spPr>
          <a:xfrm>
            <a:off x="1209367" y="862182"/>
            <a:ext cx="4705119" cy="5504206"/>
          </a:xfrm>
          <a:prstGeom prst="rect">
            <a:avLst/>
          </a:prstGeom>
        </p:spPr>
      </p:pic>
    </p:spTree>
    <p:extLst>
      <p:ext uri="{BB962C8B-B14F-4D97-AF65-F5344CB8AC3E}">
        <p14:creationId xmlns:p14="http://schemas.microsoft.com/office/powerpoint/2010/main" val="121840916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686-8810-4C34-B2B9-142D96CCA078}"/>
              </a:ext>
            </a:extLst>
          </p:cNvPr>
          <p:cNvSpPr>
            <a:spLocks noGrp="1"/>
          </p:cNvSpPr>
          <p:nvPr>
            <p:ph sz="quarter" idx="10"/>
          </p:nvPr>
        </p:nvSpPr>
        <p:spPr/>
        <p:txBody>
          <a:bodyPr/>
          <a:lstStyle/>
          <a:p>
            <a:endParaRPr lang="en-US"/>
          </a:p>
        </p:txBody>
      </p:sp>
      <p:sp>
        <p:nvSpPr>
          <p:cNvPr id="3" name="TextBox 2">
            <a:extLst>
              <a:ext uri="{FF2B5EF4-FFF2-40B4-BE49-F238E27FC236}">
                <a16:creationId xmlns:a16="http://schemas.microsoft.com/office/drawing/2014/main" id="{672F65FA-ABB0-4547-8484-CCAA00B12466}"/>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MENTORS</a:t>
            </a:r>
          </a:p>
        </p:txBody>
      </p:sp>
      <p:sp>
        <p:nvSpPr>
          <p:cNvPr id="4" name="TextBox 3">
            <a:extLst>
              <a:ext uri="{FF2B5EF4-FFF2-40B4-BE49-F238E27FC236}">
                <a16:creationId xmlns:a16="http://schemas.microsoft.com/office/drawing/2014/main" id="{85044403-7081-4274-B6F3-616F6DC0B4A9}"/>
              </a:ext>
            </a:extLst>
          </p:cNvPr>
          <p:cNvSpPr txBox="1"/>
          <p:nvPr/>
        </p:nvSpPr>
        <p:spPr>
          <a:xfrm>
            <a:off x="1607128" y="1982048"/>
            <a:ext cx="10368648" cy="5509200"/>
          </a:xfrm>
          <a:prstGeom prst="rect">
            <a:avLst/>
          </a:prstGeom>
          <a:noFill/>
        </p:spPr>
        <p:txBody>
          <a:bodyPr wrap="square" rtlCol="0">
            <a:spAutoFit/>
          </a:bodyPr>
          <a:lstStyle/>
          <a:p>
            <a:pPr algn="r"/>
            <a:r>
              <a:rPr lang="en-US" sz="3200" u="sng" dirty="0">
                <a:latin typeface="Arial" panose="020B0604020202020204" pitchFamily="34" charset="0"/>
                <a:cs typeface="Arial" panose="020B0604020202020204" pitchFamily="34" charset="0"/>
              </a:rPr>
              <a:t>RFP Options: CIRT &amp; Local Project</a:t>
            </a:r>
          </a:p>
          <a:p>
            <a:pPr algn="r"/>
            <a:endParaRPr lang="en-US" sz="3200" b="1" u="sng" dirty="0">
              <a:latin typeface="Arial" panose="020B0604020202020204" pitchFamily="34" charset="0"/>
              <a:cs typeface="Arial" panose="020B0604020202020204" pitchFamily="34" charset="0"/>
            </a:endParaRPr>
          </a:p>
          <a:p>
            <a:pPr algn="r"/>
            <a:r>
              <a:rPr lang="en-US" sz="3200" b="1" dirty="0">
                <a:latin typeface="Arial" panose="020B0604020202020204" pitchFamily="34" charset="0"/>
                <a:cs typeface="Arial" panose="020B0604020202020204" pitchFamily="34" charset="0"/>
              </a:rPr>
              <a:t>Michelle </a:t>
            </a:r>
            <a:r>
              <a:rPr lang="en-US" sz="3200" b="1" dirty="0" err="1">
                <a:latin typeface="Arial" panose="020B0604020202020204" pitchFamily="34" charset="0"/>
                <a:cs typeface="Arial" panose="020B0604020202020204" pitchFamily="34" charset="0"/>
              </a:rPr>
              <a:t>Ashline</a:t>
            </a:r>
            <a:endParaRPr lang="en-US" sz="3200" b="1" dirty="0">
              <a:latin typeface="Arial" panose="020B0604020202020204" pitchFamily="34" charset="0"/>
              <a:cs typeface="Arial" panose="020B0604020202020204" pitchFamily="34" charset="0"/>
            </a:endParaRPr>
          </a:p>
          <a:p>
            <a:pPr algn="r"/>
            <a:r>
              <a:rPr lang="en-US" sz="3200" i="1" dirty="0">
                <a:latin typeface="Arial" panose="020B0604020202020204" pitchFamily="34" charset="0"/>
                <a:cs typeface="Arial" panose="020B0604020202020204" pitchFamily="34" charset="0"/>
              </a:rPr>
              <a:t>ACE Mentor Program of Central Iowa</a:t>
            </a:r>
            <a:endParaRPr lang="en-US" sz="3200" dirty="0">
              <a:latin typeface="Arial" panose="020B060402020202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dirty="0">
                <a:latin typeface="Arial" panose="020B0604020202020204" pitchFamily="34" charset="0"/>
                <a:ea typeface="Verdana" panose="020B0604030504040204" pitchFamily="34" charset="0"/>
                <a:cs typeface="Arial" panose="020B0604020202020204" pitchFamily="34" charset="0"/>
              </a:rPr>
              <a:t> </a:t>
            </a:r>
          </a:p>
          <a:p>
            <a:pPr algn="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8145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461665"/>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Team Leader Tool Kit</a:t>
            </a:r>
            <a:endParaRPr lang="en-US" sz="2400" dirty="0"/>
          </a:p>
        </p:txBody>
      </p:sp>
      <p:sp>
        <p:nvSpPr>
          <p:cNvPr id="6" name="Rectangle 5">
            <a:extLst>
              <a:ext uri="{FF2B5EF4-FFF2-40B4-BE49-F238E27FC236}">
                <a16:creationId xmlns:a16="http://schemas.microsoft.com/office/drawing/2014/main" id="{0978D995-0C31-4F54-9F2A-53FC5ABAA899}"/>
              </a:ext>
            </a:extLst>
          </p:cNvPr>
          <p:cNvSpPr/>
          <p:nvPr/>
        </p:nvSpPr>
        <p:spPr>
          <a:xfrm>
            <a:off x="9057860" y="983368"/>
            <a:ext cx="2808782"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Preparation</a:t>
            </a:r>
          </a:p>
        </p:txBody>
      </p:sp>
      <p:pic>
        <p:nvPicPr>
          <p:cNvPr id="7" name="Picture 6" descr="ACE 2018 Team Leader Workbook* - Bluebeam Revu x64"/>
          <p:cNvPicPr>
            <a:picLocks noChangeAspect="1"/>
          </p:cNvPicPr>
          <p:nvPr/>
        </p:nvPicPr>
        <p:blipFill rotWithShape="1">
          <a:blip r:embed="rId2">
            <a:extLst>
              <a:ext uri="{28A0092B-C50C-407E-A947-70E740481C1C}">
                <a14:useLocalDpi xmlns:a14="http://schemas.microsoft.com/office/drawing/2010/main" val="0"/>
              </a:ext>
            </a:extLst>
          </a:blip>
          <a:srcRect l="36406" t="23832" r="39459" b="19435"/>
          <a:stretch/>
        </p:blipFill>
        <p:spPr>
          <a:xfrm>
            <a:off x="2038525" y="1202724"/>
            <a:ext cx="3983336" cy="5107460"/>
          </a:xfrm>
          <a:prstGeom prst="rect">
            <a:avLst/>
          </a:prstGeom>
        </p:spPr>
      </p:pic>
    </p:spTree>
    <p:extLst>
      <p:ext uri="{BB962C8B-B14F-4D97-AF65-F5344CB8AC3E}">
        <p14:creationId xmlns:p14="http://schemas.microsoft.com/office/powerpoint/2010/main" val="9186840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5327374" y="166877"/>
            <a:ext cx="664840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2019 CIRT Competition </a:t>
            </a:r>
          </a:p>
        </p:txBody>
      </p:sp>
      <p:pic>
        <p:nvPicPr>
          <p:cNvPr id="7" name="Picture 6">
            <a:extLst>
              <a:ext uri="{FF2B5EF4-FFF2-40B4-BE49-F238E27FC236}">
                <a16:creationId xmlns:a16="http://schemas.microsoft.com/office/drawing/2014/main" id="{78ABFDC1-D989-43D8-8D70-6FDA032E58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4" r="2" b="17249"/>
          <a:stretch/>
        </p:blipFill>
        <p:spPr>
          <a:xfrm>
            <a:off x="233087" y="2330441"/>
            <a:ext cx="7121870" cy="3824674"/>
          </a:xfrm>
          <a:prstGeom prst="rect">
            <a:avLst/>
          </a:prstGeom>
        </p:spPr>
      </p:pic>
      <p:pic>
        <p:nvPicPr>
          <p:cNvPr id="8" name="Picture 7">
            <a:extLst>
              <a:ext uri="{FF2B5EF4-FFF2-40B4-BE49-F238E27FC236}">
                <a16:creationId xmlns:a16="http://schemas.microsoft.com/office/drawing/2014/main" id="{182182C7-F48B-4D93-9512-E3CBE585FC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0" r="5706" b="-2"/>
          <a:stretch/>
        </p:blipFill>
        <p:spPr>
          <a:xfrm>
            <a:off x="7574507" y="1080677"/>
            <a:ext cx="4401268" cy="6659007"/>
          </a:xfrm>
          <a:prstGeom prst="rect">
            <a:avLst/>
          </a:prstGeom>
        </p:spPr>
      </p:pic>
      <p:sp>
        <p:nvSpPr>
          <p:cNvPr id="11" name="Subtitle 2">
            <a:extLst>
              <a:ext uri="{FF2B5EF4-FFF2-40B4-BE49-F238E27FC236}">
                <a16:creationId xmlns:a16="http://schemas.microsoft.com/office/drawing/2014/main" id="{F96C300E-61B2-4914-9F84-5EFD6ACF53BA}"/>
              </a:ext>
            </a:extLst>
          </p:cNvPr>
          <p:cNvSpPr txBox="1">
            <a:spLocks/>
          </p:cNvSpPr>
          <p:nvPr/>
        </p:nvSpPr>
        <p:spPr>
          <a:xfrm>
            <a:off x="954743" y="1189861"/>
            <a:ext cx="5678557" cy="94421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600" dirty="0">
                <a:solidFill>
                  <a:schemeClr val="bg1"/>
                </a:solidFill>
                <a:latin typeface="Gadugi" panose="020B0502040204020203" pitchFamily="34" charset="0"/>
              </a:rPr>
              <a:t>Unboxed</a:t>
            </a:r>
          </a:p>
        </p:txBody>
      </p:sp>
      <p:sp>
        <p:nvSpPr>
          <p:cNvPr id="2" name="Rectangle 1">
            <a:extLst>
              <a:ext uri="{FF2B5EF4-FFF2-40B4-BE49-F238E27FC236}">
                <a16:creationId xmlns:a16="http://schemas.microsoft.com/office/drawing/2014/main" id="{F4196AB7-93BB-4ECF-A678-8BB7FA2822F2}"/>
              </a:ext>
            </a:extLst>
          </p:cNvPr>
          <p:cNvSpPr/>
          <p:nvPr/>
        </p:nvSpPr>
        <p:spPr>
          <a:xfrm>
            <a:off x="3048000" y="3098782"/>
            <a:ext cx="6096000" cy="660437"/>
          </a:xfrm>
          <a:prstGeom prst="rect">
            <a:avLst/>
          </a:prstGeom>
        </p:spPr>
        <p:txBody>
          <a:bodyPr>
            <a:spAutoFit/>
          </a:bodyPr>
          <a:lstStyle/>
          <a:p>
            <a:pPr marL="457200" marR="0">
              <a:lnSpc>
                <a:spcPct val="105000"/>
              </a:lnSpc>
              <a:spcBef>
                <a:spcPts val="0"/>
              </a:spcBef>
              <a:spcAft>
                <a:spcPts val="800"/>
              </a:spcAft>
            </a:pPr>
            <a:r>
              <a:rPr lang="en-US" u="sng" dirty="0">
                <a:latin typeface="Arial" panose="020B0604020202020204" pitchFamily="34" charset="0"/>
                <a:ea typeface="Calibri" panose="020F0502020204030204" pitchFamily="34" charset="0"/>
                <a:cs typeface="Times New Roman" panose="02020603050405020304" pitchFamily="18" charset="0"/>
              </a:rPr>
              <a:t>RFP Options: CIRT &amp; Local Project</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b="1" dirty="0">
                <a:latin typeface="Arial" panose="020B0604020202020204" pitchFamily="34" charset="0"/>
                <a:ea typeface="Calibri" panose="020F0502020204030204" pitchFamily="34" charset="0"/>
                <a:cs typeface="Times New Roman" panose="02020603050405020304" pitchFamily="18" charset="0"/>
              </a:rPr>
              <a:t>Michelle </a:t>
            </a:r>
            <a:r>
              <a:rPr lang="en-US" b="1" dirty="0" err="1">
                <a:latin typeface="Arial" panose="020B0604020202020204" pitchFamily="34" charset="0"/>
                <a:ea typeface="Calibri" panose="020F0502020204030204" pitchFamily="34" charset="0"/>
                <a:cs typeface="Times New Roman" panose="02020603050405020304" pitchFamily="18" charset="0"/>
              </a:rPr>
              <a:t>Ashline</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i="1" dirty="0">
                <a:latin typeface="Arial" panose="020B0604020202020204" pitchFamily="34" charset="0"/>
                <a:ea typeface="Calibri" panose="020F0502020204030204" pitchFamily="34" charset="0"/>
                <a:cs typeface="Times New Roman" panose="02020603050405020304" pitchFamily="18" charset="0"/>
              </a:rPr>
              <a:t>ACE Mentor Program of Central Iowa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9614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166877"/>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History of Success</a:t>
            </a:r>
          </a:p>
        </p:txBody>
      </p:sp>
      <p:sp>
        <p:nvSpPr>
          <p:cNvPr id="7" name="Rectangle 1"/>
          <p:cNvSpPr>
            <a:spLocks noChangeArrowheads="1"/>
          </p:cNvSpPr>
          <p:nvPr/>
        </p:nvSpPr>
        <p:spPr bwMode="auto">
          <a:xfrm>
            <a:off x="5953897" y="1285863"/>
            <a:ext cx="6238103" cy="3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panose="02020603050405020304" pitchFamily="18" charset="0"/>
                <a:ea typeface="ＭＳ Ｐゴシック" panose="020B0600070205080204" pitchFamily="34" charset="-128"/>
              </a:defRPr>
            </a:lvl1pPr>
            <a:lvl2pPr>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lvl="1">
              <a:buFontTx/>
              <a:buNone/>
            </a:pPr>
            <a:r>
              <a:rPr lang="en-US" altLang="en-US" sz="2200" dirty="0">
                <a:latin typeface="Arial" panose="020B0604020202020204" pitchFamily="34" charset="0"/>
                <a:cs typeface="Arial" panose="020B0604020202020204" pitchFamily="34" charset="0"/>
              </a:rPr>
              <a:t>We’ve participated the last 7 years</a:t>
            </a:r>
          </a:p>
          <a:p>
            <a:pPr lvl="2"/>
            <a:r>
              <a:rPr lang="en-US" altLang="en-US" sz="2200" b="1" dirty="0">
                <a:latin typeface="Arial" panose="020B0604020202020204" pitchFamily="34" charset="0"/>
                <a:cs typeface="Arial" panose="020B0604020202020204" pitchFamily="34" charset="0"/>
              </a:rPr>
              <a:t>2013 – First place nationally</a:t>
            </a:r>
            <a:endParaRPr lang="en-US" altLang="en-US" sz="2200" dirty="0">
              <a:latin typeface="Arial" panose="020B0604020202020204" pitchFamily="34" charset="0"/>
              <a:cs typeface="Arial" panose="020B0604020202020204" pitchFamily="34" charset="0"/>
            </a:endParaRPr>
          </a:p>
          <a:p>
            <a:pPr lvl="2"/>
            <a:r>
              <a:rPr lang="en-US" altLang="en-US" sz="2200" dirty="0">
                <a:latin typeface="Arial" panose="020B0604020202020204" pitchFamily="34" charset="0"/>
                <a:cs typeface="Arial" panose="020B0604020202020204" pitchFamily="34" charset="0"/>
              </a:rPr>
              <a:t>2014</a:t>
            </a:r>
          </a:p>
          <a:p>
            <a:pPr lvl="2"/>
            <a:r>
              <a:rPr lang="en-US" altLang="en-US" sz="2200" dirty="0">
                <a:latin typeface="Arial" panose="020B0604020202020204" pitchFamily="34" charset="0"/>
                <a:cs typeface="Arial" panose="020B0604020202020204" pitchFamily="34" charset="0"/>
              </a:rPr>
              <a:t>2015 – Runner up in our design category </a:t>
            </a:r>
          </a:p>
          <a:p>
            <a:pPr lvl="2"/>
            <a:r>
              <a:rPr lang="en-US" altLang="en-US" sz="2200" b="1" dirty="0">
                <a:latin typeface="Arial" panose="020B0604020202020204" pitchFamily="34" charset="0"/>
                <a:cs typeface="Arial" panose="020B0604020202020204" pitchFamily="34" charset="0"/>
              </a:rPr>
              <a:t>2016 – Second place nationally</a:t>
            </a:r>
            <a:endParaRPr lang="en-US" altLang="en-US" sz="2200" dirty="0">
              <a:latin typeface="Arial" panose="020B0604020202020204" pitchFamily="34" charset="0"/>
              <a:cs typeface="Arial" panose="020B0604020202020204" pitchFamily="34" charset="0"/>
            </a:endParaRPr>
          </a:p>
          <a:p>
            <a:pPr lvl="2"/>
            <a:r>
              <a:rPr lang="en-US" altLang="en-US" sz="2200" dirty="0">
                <a:latin typeface="Arial" panose="020B0604020202020204" pitchFamily="34" charset="0"/>
                <a:cs typeface="Arial" panose="020B0604020202020204" pitchFamily="34" charset="0"/>
              </a:rPr>
              <a:t>2017</a:t>
            </a:r>
          </a:p>
          <a:p>
            <a:pPr lvl="2"/>
            <a:r>
              <a:rPr lang="en-US" altLang="en-US" sz="2200" b="1" dirty="0">
                <a:latin typeface="Arial" panose="020B0604020202020204" pitchFamily="34" charset="0"/>
                <a:cs typeface="Arial" panose="020B0604020202020204" pitchFamily="34" charset="0"/>
              </a:rPr>
              <a:t>2018 – First place nationally </a:t>
            </a:r>
          </a:p>
          <a:p>
            <a:pPr lvl="2"/>
            <a:r>
              <a:rPr lang="en-US" altLang="en-US" sz="2200" b="1" dirty="0">
                <a:latin typeface="Arial" panose="020B0604020202020204" pitchFamily="34" charset="0"/>
                <a:cs typeface="Arial" panose="020B0604020202020204" pitchFamily="34" charset="0"/>
              </a:rPr>
              <a:t>2019 – One of 3 finalists in DC</a:t>
            </a:r>
            <a:endParaRPr lang="en-US" alt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025" r="15025" b="15345"/>
          <a:stretch/>
        </p:blipFill>
        <p:spPr>
          <a:xfrm>
            <a:off x="0" y="1122087"/>
            <a:ext cx="6052054" cy="4882928"/>
          </a:xfrm>
          <a:prstGeom prst="rect">
            <a:avLst/>
          </a:prstGeom>
        </p:spPr>
      </p:pic>
    </p:spTree>
    <p:extLst>
      <p:ext uri="{BB962C8B-B14F-4D97-AF65-F5344CB8AC3E}">
        <p14:creationId xmlns:p14="http://schemas.microsoft.com/office/powerpoint/2010/main" val="25741975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194173"/>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2019 Local RFP</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78" r="21152"/>
          <a:stretch/>
        </p:blipFill>
        <p:spPr bwMode="auto">
          <a:xfrm>
            <a:off x="0" y="1166190"/>
            <a:ext cx="6771504" cy="569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mcole\Dropbox\ACE\ACE 2015-2016\Year-End Program\Save The Date Flyer\_T9A75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90" t="17021" r="29654" b="-93"/>
          <a:stretch/>
        </p:blipFill>
        <p:spPr bwMode="auto">
          <a:xfrm>
            <a:off x="6883054" y="1166190"/>
            <a:ext cx="5308946" cy="569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064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6052054" y="180525"/>
            <a:ext cx="5923721"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The Why</a:t>
            </a:r>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7222" y="1337797"/>
            <a:ext cx="3435626" cy="515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699" y="1325527"/>
            <a:ext cx="3443806" cy="516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jboetger\Desktop\ACE Temporary\14_Team Photos_2018_2019\ACE_Hotel Fort Des Moines Jobsite Tou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254" b="16916"/>
          <a:stretch/>
        </p:blipFill>
        <p:spPr bwMode="auto">
          <a:xfrm>
            <a:off x="0" y="1021397"/>
            <a:ext cx="12192000" cy="583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61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1938992"/>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Thank You Cards</a:t>
            </a:r>
          </a:p>
          <a:p>
            <a:pPr algn="r"/>
            <a:r>
              <a:rPr lang="en-US" sz="2400" dirty="0">
                <a:latin typeface="Arial" panose="020B0604020202020204" pitchFamily="34" charset="0"/>
                <a:ea typeface="Verdana" panose="020B0604030504040204" pitchFamily="34" charset="0"/>
                <a:cs typeface="Arial" panose="020B0604020202020204" pitchFamily="34" charset="0"/>
              </a:rPr>
              <a:t>Christmas Token</a:t>
            </a:r>
          </a:p>
          <a:p>
            <a:pPr algn="r"/>
            <a:r>
              <a:rPr lang="en-US" sz="2400" dirty="0">
                <a:latin typeface="Arial" panose="020B0604020202020204" pitchFamily="34" charset="0"/>
                <a:ea typeface="Verdana" panose="020B0604030504040204" pitchFamily="34" charset="0"/>
                <a:cs typeface="Arial" panose="020B0604020202020204" pitchFamily="34" charset="0"/>
              </a:rPr>
              <a:t>Mentor Appreciation Event</a:t>
            </a:r>
          </a:p>
          <a:p>
            <a:pPr algn="r"/>
            <a:r>
              <a:rPr lang="en-US" sz="2400" dirty="0">
                <a:latin typeface="Arial" panose="020B0604020202020204" pitchFamily="34" charset="0"/>
                <a:ea typeface="Verdana" panose="020B0604030504040204" pitchFamily="34" charset="0"/>
                <a:cs typeface="Arial" panose="020B0604020202020204" pitchFamily="34" charset="0"/>
              </a:rPr>
              <a:t>Gifts</a:t>
            </a:r>
          </a:p>
          <a:p>
            <a:pPr algn="r"/>
            <a:r>
              <a:rPr lang="en-US" sz="2400" dirty="0">
                <a:latin typeface="Arial" panose="020B0604020202020204" pitchFamily="34" charset="0"/>
                <a:ea typeface="Verdana" panose="020B0604030504040204" pitchFamily="34" charset="0"/>
                <a:cs typeface="Arial" panose="020B0604020202020204" pitchFamily="34" charset="0"/>
              </a:rPr>
              <a:t>Raffle</a:t>
            </a:r>
            <a:endParaRPr lang="en-US" sz="2400" dirty="0"/>
          </a:p>
        </p:txBody>
      </p:sp>
      <p:sp>
        <p:nvSpPr>
          <p:cNvPr id="8" name="Rectangle 7">
            <a:extLst>
              <a:ext uri="{FF2B5EF4-FFF2-40B4-BE49-F238E27FC236}">
                <a16:creationId xmlns:a16="http://schemas.microsoft.com/office/drawing/2014/main" id="{0978D995-0C31-4F54-9F2A-53FC5ABAA899}"/>
              </a:ext>
            </a:extLst>
          </p:cNvPr>
          <p:cNvSpPr/>
          <p:nvPr/>
        </p:nvSpPr>
        <p:spPr>
          <a:xfrm>
            <a:off x="9057860" y="983368"/>
            <a:ext cx="3076483"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Appreciation</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39" y="1111243"/>
            <a:ext cx="3130277" cy="405934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154" t="18398" r="11338" b="6231"/>
          <a:stretch/>
        </p:blipFill>
        <p:spPr>
          <a:xfrm>
            <a:off x="4249180" y="1828629"/>
            <a:ext cx="3519101" cy="4184822"/>
          </a:xfrm>
          <a:prstGeom prst="rect">
            <a:avLst/>
          </a:prstGeom>
        </p:spPr>
      </p:pic>
    </p:spTree>
    <p:extLst>
      <p:ext uri="{BB962C8B-B14F-4D97-AF65-F5344CB8AC3E}">
        <p14:creationId xmlns:p14="http://schemas.microsoft.com/office/powerpoint/2010/main" val="32950290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1938992"/>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Thank You Cards</a:t>
            </a:r>
          </a:p>
          <a:p>
            <a:pPr algn="r"/>
            <a:r>
              <a:rPr lang="en-US" sz="2400" dirty="0">
                <a:latin typeface="Arial" panose="020B0604020202020204" pitchFamily="34" charset="0"/>
                <a:ea typeface="Verdana" panose="020B0604030504040204" pitchFamily="34" charset="0"/>
                <a:cs typeface="Arial" panose="020B0604020202020204" pitchFamily="34" charset="0"/>
              </a:rPr>
              <a:t>Christmas Token</a:t>
            </a:r>
          </a:p>
          <a:p>
            <a:pPr algn="r"/>
            <a:r>
              <a:rPr lang="en-US" sz="2400" dirty="0">
                <a:latin typeface="Arial" panose="020B0604020202020204" pitchFamily="34" charset="0"/>
                <a:ea typeface="Verdana" panose="020B0604030504040204" pitchFamily="34" charset="0"/>
                <a:cs typeface="Arial" panose="020B0604020202020204" pitchFamily="34" charset="0"/>
              </a:rPr>
              <a:t>Mentor Appreciation Event</a:t>
            </a:r>
          </a:p>
          <a:p>
            <a:pPr algn="r"/>
            <a:r>
              <a:rPr lang="en-US" sz="2400" dirty="0">
                <a:latin typeface="Arial" panose="020B0604020202020204" pitchFamily="34" charset="0"/>
                <a:ea typeface="Verdana" panose="020B0604030504040204" pitchFamily="34" charset="0"/>
                <a:cs typeface="Arial" panose="020B0604020202020204" pitchFamily="34" charset="0"/>
              </a:rPr>
              <a:t>Gifts</a:t>
            </a:r>
          </a:p>
          <a:p>
            <a:pPr algn="r"/>
            <a:r>
              <a:rPr lang="en-US" sz="2400" dirty="0">
                <a:latin typeface="Arial" panose="020B0604020202020204" pitchFamily="34" charset="0"/>
                <a:ea typeface="Verdana" panose="020B0604030504040204" pitchFamily="34" charset="0"/>
                <a:cs typeface="Arial" panose="020B0604020202020204" pitchFamily="34" charset="0"/>
              </a:rPr>
              <a:t>Raffle</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93" y="983368"/>
            <a:ext cx="4959179" cy="3719384"/>
          </a:xfrm>
          <a:prstGeom prst="rect">
            <a:avLst/>
          </a:prstGeom>
        </p:spPr>
      </p:pic>
      <p:sp>
        <p:nvSpPr>
          <p:cNvPr id="8" name="Rectangle 7">
            <a:extLst>
              <a:ext uri="{FF2B5EF4-FFF2-40B4-BE49-F238E27FC236}">
                <a16:creationId xmlns:a16="http://schemas.microsoft.com/office/drawing/2014/main" id="{0978D995-0C31-4F54-9F2A-53FC5ABAA899}"/>
              </a:ext>
            </a:extLst>
          </p:cNvPr>
          <p:cNvSpPr/>
          <p:nvPr/>
        </p:nvSpPr>
        <p:spPr>
          <a:xfrm>
            <a:off x="9057860" y="983368"/>
            <a:ext cx="3076483"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Appreciation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724" r="4738"/>
          <a:stretch/>
        </p:blipFill>
        <p:spPr>
          <a:xfrm>
            <a:off x="4992129" y="1251937"/>
            <a:ext cx="3006811" cy="4744523"/>
          </a:xfrm>
          <a:prstGeom prst="rect">
            <a:avLst/>
          </a:prstGeom>
        </p:spPr>
      </p:pic>
    </p:spTree>
    <p:extLst>
      <p:ext uri="{BB962C8B-B14F-4D97-AF65-F5344CB8AC3E}">
        <p14:creationId xmlns:p14="http://schemas.microsoft.com/office/powerpoint/2010/main" val="30396096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461665"/>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Annual Banquet</a:t>
            </a:r>
          </a:p>
        </p:txBody>
      </p:sp>
      <p:sp>
        <p:nvSpPr>
          <p:cNvPr id="5" name="Rectangle 4">
            <a:extLst>
              <a:ext uri="{FF2B5EF4-FFF2-40B4-BE49-F238E27FC236}">
                <a16:creationId xmlns:a16="http://schemas.microsoft.com/office/drawing/2014/main" id="{0978D995-0C31-4F54-9F2A-53FC5ABAA899}"/>
              </a:ext>
            </a:extLst>
          </p:cNvPr>
          <p:cNvSpPr/>
          <p:nvPr/>
        </p:nvSpPr>
        <p:spPr>
          <a:xfrm>
            <a:off x="9913992" y="964112"/>
            <a:ext cx="2061783"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Banquet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147" y="1318055"/>
            <a:ext cx="3364127" cy="448550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953" t="21264" r="11457"/>
          <a:stretch/>
        </p:blipFill>
        <p:spPr>
          <a:xfrm>
            <a:off x="4357816" y="1784084"/>
            <a:ext cx="4489621" cy="3553444"/>
          </a:xfrm>
          <a:prstGeom prst="rect">
            <a:avLst/>
          </a:prstGeom>
        </p:spPr>
      </p:pic>
    </p:spTree>
    <p:extLst>
      <p:ext uri="{BB962C8B-B14F-4D97-AF65-F5344CB8AC3E}">
        <p14:creationId xmlns:p14="http://schemas.microsoft.com/office/powerpoint/2010/main" val="4545746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 RECRUITMENT</a:t>
            </a: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982048"/>
            <a:ext cx="5393699" cy="830997"/>
          </a:xfrm>
          <a:prstGeom prst="rect">
            <a:avLst/>
          </a:prstGeom>
          <a:noFill/>
        </p:spPr>
        <p:txBody>
          <a:bodyPr wrap="square" rtlCol="0">
            <a:spAutoFit/>
          </a:bodyPr>
          <a:lstStyle/>
          <a:p>
            <a:pPr algn="r"/>
            <a:r>
              <a:rPr lang="en-US" sz="2400" dirty="0">
                <a:latin typeface="Arial" panose="020B0604020202020204" pitchFamily="34" charset="0"/>
                <a:ea typeface="Verdana" panose="020B0604030504040204" pitchFamily="34" charset="0"/>
                <a:cs typeface="Arial" panose="020B0604020202020204" pitchFamily="34" charset="0"/>
              </a:rPr>
              <a:t>Stats</a:t>
            </a:r>
          </a:p>
          <a:p>
            <a:pPr algn="r"/>
            <a:r>
              <a:rPr lang="en-US" sz="2400" dirty="0">
                <a:latin typeface="Arial" panose="020B0604020202020204" pitchFamily="34" charset="0"/>
                <a:ea typeface="Verdana" panose="020B0604030504040204" pitchFamily="34" charset="0"/>
                <a:cs typeface="Arial" panose="020B0604020202020204" pitchFamily="34" charset="0"/>
              </a:rPr>
              <a:t>Appreciation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30" y="1318055"/>
            <a:ext cx="6145427" cy="4609070"/>
          </a:xfrm>
          <a:prstGeom prst="rect">
            <a:avLst/>
          </a:prstGeom>
        </p:spPr>
      </p:pic>
      <p:sp>
        <p:nvSpPr>
          <p:cNvPr id="5" name="Rectangle 4">
            <a:extLst>
              <a:ext uri="{FF2B5EF4-FFF2-40B4-BE49-F238E27FC236}">
                <a16:creationId xmlns:a16="http://schemas.microsoft.com/office/drawing/2014/main" id="{0978D995-0C31-4F54-9F2A-53FC5ABAA899}"/>
              </a:ext>
            </a:extLst>
          </p:cNvPr>
          <p:cNvSpPr/>
          <p:nvPr/>
        </p:nvSpPr>
        <p:spPr>
          <a:xfrm>
            <a:off x="9141345" y="964112"/>
            <a:ext cx="2834430" cy="707886"/>
          </a:xfrm>
          <a:prstGeom prst="rect">
            <a:avLst/>
          </a:prstGeom>
        </p:spPr>
        <p:txBody>
          <a:bodyPr wrap="none">
            <a:spAutoFit/>
          </a:bodyPr>
          <a:lstStyle/>
          <a:p>
            <a:r>
              <a:rPr lang="en-US" sz="4000" dirty="0">
                <a:solidFill>
                  <a:srgbClr val="00B050"/>
                </a:solidFill>
                <a:latin typeface="Bebas" pitchFamily="2" charset="0"/>
                <a:ea typeface="Verdana" panose="020B0604030504040204" pitchFamily="34" charset="0"/>
                <a:cs typeface="Arial" panose="020B0604020202020204" pitchFamily="34" charset="0"/>
              </a:rPr>
              <a:t>End-of Year</a:t>
            </a:r>
          </a:p>
        </p:txBody>
      </p:sp>
    </p:spTree>
    <p:extLst>
      <p:ext uri="{BB962C8B-B14F-4D97-AF65-F5344CB8AC3E}">
        <p14:creationId xmlns:p14="http://schemas.microsoft.com/office/powerpoint/2010/main" val="30276666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686-8810-4C34-B2B9-142D96CCA078}"/>
              </a:ext>
            </a:extLst>
          </p:cNvPr>
          <p:cNvSpPr>
            <a:spLocks noGrp="1"/>
          </p:cNvSpPr>
          <p:nvPr>
            <p:ph sz="quarter" idx="10"/>
          </p:nvPr>
        </p:nvSpPr>
        <p:spPr/>
        <p:txBody>
          <a:bodyPr/>
          <a:lstStyle/>
          <a:p>
            <a:endParaRPr lang="en-US"/>
          </a:p>
        </p:txBody>
      </p:sp>
      <p:sp>
        <p:nvSpPr>
          <p:cNvPr id="3" name="TextBox 2">
            <a:extLst>
              <a:ext uri="{FF2B5EF4-FFF2-40B4-BE49-F238E27FC236}">
                <a16:creationId xmlns:a16="http://schemas.microsoft.com/office/drawing/2014/main" id="{672F65FA-ABB0-4547-8484-CCAA00B12466}"/>
              </a:ext>
            </a:extLst>
          </p:cNvPr>
          <p:cNvSpPr txBox="1"/>
          <p:nvPr/>
        </p:nvSpPr>
        <p:spPr>
          <a:xfrm>
            <a:off x="4357816" y="44045"/>
            <a:ext cx="7617959" cy="830997"/>
          </a:xfrm>
          <a:prstGeom prst="rect">
            <a:avLst/>
          </a:prstGeom>
          <a:noFill/>
        </p:spPr>
        <p:txBody>
          <a:bodyPr wrap="square" rtlCol="0">
            <a:spAutoFit/>
          </a:bodyPr>
          <a:lstStyle/>
          <a:p>
            <a:pPr algn="r"/>
            <a:r>
              <a:rPr lang="en-US" sz="4800" dirty="0">
                <a:latin typeface="Bebas" pitchFamily="2" charset="0"/>
                <a:cs typeface="Arial" panose="020B0604020202020204" pitchFamily="34" charset="0"/>
              </a:rPr>
              <a:t>MENTORS</a:t>
            </a:r>
          </a:p>
        </p:txBody>
      </p:sp>
      <p:sp>
        <p:nvSpPr>
          <p:cNvPr id="4" name="TextBox 3">
            <a:extLst>
              <a:ext uri="{FF2B5EF4-FFF2-40B4-BE49-F238E27FC236}">
                <a16:creationId xmlns:a16="http://schemas.microsoft.com/office/drawing/2014/main" id="{85044403-7081-4274-B6F3-616F6DC0B4A9}"/>
              </a:ext>
            </a:extLst>
          </p:cNvPr>
          <p:cNvSpPr txBox="1"/>
          <p:nvPr/>
        </p:nvSpPr>
        <p:spPr>
          <a:xfrm>
            <a:off x="3906982" y="1982048"/>
            <a:ext cx="8068793" cy="3539430"/>
          </a:xfrm>
          <a:prstGeom prst="rect">
            <a:avLst/>
          </a:prstGeom>
          <a:noFill/>
        </p:spPr>
        <p:txBody>
          <a:bodyPr wrap="square" rtlCol="0">
            <a:spAutoFit/>
          </a:bodyPr>
          <a:lstStyle/>
          <a:p>
            <a:pPr algn="r"/>
            <a:r>
              <a:rPr lang="en-US" sz="3200" u="sng" dirty="0">
                <a:latin typeface="Arial" panose="020B0604020202020204" pitchFamily="34" charset="0"/>
                <a:ea typeface="Verdana" panose="020B0604030504040204" pitchFamily="34" charset="0"/>
                <a:cs typeface="Arial" panose="020B0604020202020204" pitchFamily="34" charset="0"/>
              </a:rPr>
              <a:t>Mentor Recruitment &amp; Retention</a:t>
            </a: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b="1" dirty="0">
                <a:latin typeface="Arial" panose="020B0604020202020204" pitchFamily="34" charset="0"/>
                <a:cs typeface="Arial" panose="020B0604020202020204" pitchFamily="34" charset="0"/>
              </a:rPr>
              <a:t>Glen Shumate</a:t>
            </a:r>
          </a:p>
          <a:p>
            <a:pPr algn="r"/>
            <a:r>
              <a:rPr lang="en-US" sz="3200" i="1" dirty="0">
                <a:latin typeface="Arial" panose="020B0604020202020204" pitchFamily="34" charset="0"/>
                <a:cs typeface="Arial" panose="020B0604020202020204" pitchFamily="34" charset="0"/>
              </a:rPr>
              <a:t>ACE Mentor Program of Cleveland</a:t>
            </a:r>
            <a:endParaRPr lang="en-US" sz="3200" dirty="0">
              <a:latin typeface="Arial" panose="020B0604020202020204" pitchFamily="34" charset="0"/>
              <a:cs typeface="Arial" panose="020B0604020202020204" pitchFamily="34" charset="0"/>
            </a:endParaRPr>
          </a:p>
          <a:p>
            <a:pPr algn="r"/>
            <a:endParaRPr lang="en-US" sz="3200" dirty="0">
              <a:latin typeface="Arial" panose="020B0604020202020204" pitchFamily="34" charset="0"/>
              <a:ea typeface="Verdana" panose="020B0604030504040204" pitchFamily="34" charset="0"/>
              <a:cs typeface="Arial" panose="020B0604020202020204" pitchFamily="34" charset="0"/>
            </a:endParaRPr>
          </a:p>
          <a:p>
            <a:pPr algn="r"/>
            <a:r>
              <a:rPr lang="en-US" sz="3200" dirty="0">
                <a:latin typeface="Arial" panose="020B0604020202020204" pitchFamily="34" charset="0"/>
                <a:ea typeface="Verdana" panose="020B0604030504040204" pitchFamily="34" charset="0"/>
                <a:cs typeface="Arial" panose="020B0604020202020204" pitchFamily="34" charset="0"/>
              </a:rPr>
              <a:t> </a:t>
            </a:r>
          </a:p>
          <a:p>
            <a:pPr algn="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0199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3"/>
          <p:cNvSpPr txBox="1"/>
          <p:nvPr/>
        </p:nvSpPr>
        <p:spPr>
          <a:xfrm>
            <a:off x="5365100" y="53375"/>
            <a:ext cx="65640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rPr>
              <a:t>ACE Mentor Retention</a:t>
            </a:r>
            <a:r>
              <a:rPr lang="en-US" sz="2400" b="1">
                <a:solidFill>
                  <a:srgbClr val="222222"/>
                </a:solidFill>
                <a:highlight>
                  <a:srgbClr val="FFFFFF"/>
                </a:highlight>
              </a:rPr>
              <a:t> </a:t>
            </a:r>
            <a:endParaRPr sz="2400"/>
          </a:p>
        </p:txBody>
      </p:sp>
      <p:sp>
        <p:nvSpPr>
          <p:cNvPr id="21" name="Google Shape;21;p3"/>
          <p:cNvSpPr txBox="1"/>
          <p:nvPr/>
        </p:nvSpPr>
        <p:spPr>
          <a:xfrm>
            <a:off x="6591400" y="1691375"/>
            <a:ext cx="5393700" cy="33564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chemeClr val="dk1"/>
              </a:buClr>
              <a:buSzPts val="2400"/>
              <a:buFont typeface="Arial"/>
              <a:buChar char="★"/>
            </a:pPr>
            <a:r>
              <a:rPr lang="en-US" sz="2400" b="1" u="sng">
                <a:solidFill>
                  <a:srgbClr val="222222"/>
                </a:solidFill>
                <a:highlight>
                  <a:srgbClr val="FFFFFF"/>
                </a:highlight>
              </a:rPr>
              <a:t>Annual Mentor Kickoff</a:t>
            </a:r>
            <a:r>
              <a:rPr lang="en-US" sz="2400">
                <a:solidFill>
                  <a:srgbClr val="222222"/>
                </a:solidFill>
                <a:highlight>
                  <a:srgbClr val="FFFFFF"/>
                </a:highlight>
              </a:rPr>
              <a:t> </a:t>
            </a:r>
            <a:endParaRPr sz="2400">
              <a:solidFill>
                <a:srgbClr val="222222"/>
              </a:solidFill>
              <a:highlight>
                <a:srgbClr val="FFFFFF"/>
              </a:highlight>
            </a:endParaRPr>
          </a:p>
          <a:p>
            <a:pPr marL="457200" lvl="0" indent="-381000" algn="l" rtl="0">
              <a:spcBef>
                <a:spcPts val="0"/>
              </a:spcBef>
              <a:spcAft>
                <a:spcPts val="0"/>
              </a:spcAft>
              <a:buClr>
                <a:srgbClr val="222222"/>
              </a:buClr>
              <a:buSzPts val="2400"/>
              <a:buChar char="★"/>
            </a:pPr>
            <a:r>
              <a:rPr lang="en-US" sz="2400" b="1" u="sng">
                <a:solidFill>
                  <a:srgbClr val="222222"/>
                </a:solidFill>
              </a:rPr>
              <a:t>Mentor socials</a:t>
            </a:r>
            <a:endParaRPr sz="2400" b="1" u="sng">
              <a:solidFill>
                <a:srgbClr val="222222"/>
              </a:solidFill>
            </a:endParaRPr>
          </a:p>
          <a:p>
            <a:pPr marL="457200" lvl="0" indent="-381000" algn="l" rtl="0">
              <a:spcBef>
                <a:spcPts val="0"/>
              </a:spcBef>
              <a:spcAft>
                <a:spcPts val="0"/>
              </a:spcAft>
              <a:buClr>
                <a:srgbClr val="222222"/>
              </a:buClr>
              <a:buSzPts val="2400"/>
              <a:buChar char="★"/>
            </a:pPr>
            <a:r>
              <a:rPr lang="en-US" sz="2400" b="1" u="sng">
                <a:solidFill>
                  <a:srgbClr val="222222"/>
                </a:solidFill>
              </a:rPr>
              <a:t>Mentor profiles &amp; articles</a:t>
            </a:r>
            <a:endParaRPr sz="2400" b="1" u="sng">
              <a:solidFill>
                <a:srgbClr val="222222"/>
              </a:solidFill>
            </a:endParaRPr>
          </a:p>
          <a:p>
            <a:pPr marL="457200" lvl="0" indent="-381000" algn="l" rtl="0">
              <a:spcBef>
                <a:spcPts val="0"/>
              </a:spcBef>
              <a:spcAft>
                <a:spcPts val="0"/>
              </a:spcAft>
              <a:buClr>
                <a:srgbClr val="222222"/>
              </a:buClr>
              <a:buSzPts val="2400"/>
              <a:buChar char="★"/>
            </a:pPr>
            <a:r>
              <a:rPr lang="en-US" sz="2400" b="1" u="sng">
                <a:solidFill>
                  <a:srgbClr val="222222"/>
                </a:solidFill>
              </a:rPr>
              <a:t>ACE newsletter recognition</a:t>
            </a:r>
            <a:endParaRPr sz="2400" b="1" u="sng">
              <a:solidFill>
                <a:srgbClr val="222222"/>
              </a:solidFill>
            </a:endParaRPr>
          </a:p>
          <a:p>
            <a:pPr marL="457200" lvl="0" indent="-381000" algn="l" rtl="0">
              <a:spcBef>
                <a:spcPts val="0"/>
              </a:spcBef>
              <a:spcAft>
                <a:spcPts val="0"/>
              </a:spcAft>
              <a:buClr>
                <a:srgbClr val="222222"/>
              </a:buClr>
              <a:buSzPts val="2400"/>
              <a:buChar char="★"/>
            </a:pPr>
            <a:r>
              <a:rPr lang="en-US" sz="2400" b="1" u="sng">
                <a:solidFill>
                  <a:srgbClr val="222222"/>
                </a:solidFill>
              </a:rPr>
              <a:t>Presentation &amp; Scholarship Banquet Recognition</a:t>
            </a:r>
            <a:endParaRPr sz="2400" b="1" u="sng">
              <a:solidFill>
                <a:srgbClr val="222222"/>
              </a:solidFill>
            </a:endParaRPr>
          </a:p>
          <a:p>
            <a:pPr marL="457200" lvl="0" indent="-381000" algn="l" rtl="0">
              <a:spcBef>
                <a:spcPts val="0"/>
              </a:spcBef>
              <a:spcAft>
                <a:spcPts val="0"/>
              </a:spcAft>
              <a:buClr>
                <a:srgbClr val="222222"/>
              </a:buClr>
              <a:buSzPts val="2400"/>
              <a:buChar char="★"/>
            </a:pPr>
            <a:r>
              <a:rPr lang="en-US" sz="2400" b="1" u="sng">
                <a:solidFill>
                  <a:srgbClr val="222222"/>
                </a:solidFill>
              </a:rPr>
              <a:t>Mentor Certificates</a:t>
            </a:r>
            <a:endParaRPr sz="2400" b="1" u="sng">
              <a:solidFill>
                <a:srgbClr val="222222"/>
              </a:solidFill>
            </a:endParaRPr>
          </a:p>
          <a:p>
            <a:pPr marL="457200" lvl="0" indent="-381000" algn="l" rtl="0">
              <a:spcBef>
                <a:spcPts val="0"/>
              </a:spcBef>
              <a:spcAft>
                <a:spcPts val="0"/>
              </a:spcAft>
              <a:buClr>
                <a:srgbClr val="222222"/>
              </a:buClr>
              <a:buSzPts val="2400"/>
              <a:buChar char="★"/>
            </a:pPr>
            <a:r>
              <a:rPr lang="en-US" sz="2400" b="1" u="sng">
                <a:solidFill>
                  <a:srgbClr val="222222"/>
                </a:solidFill>
              </a:rPr>
              <a:t>Annual Survey</a:t>
            </a:r>
            <a:endParaRPr sz="2400" b="1" u="sng">
              <a:solidFill>
                <a:srgbClr val="222222"/>
              </a:solidFill>
            </a:endParaRPr>
          </a:p>
          <a:p>
            <a:pPr marL="457200" marR="0" lvl="0" indent="0" algn="l" rtl="0">
              <a:spcBef>
                <a:spcPts val="0"/>
              </a:spcBef>
              <a:spcAft>
                <a:spcPts val="0"/>
              </a:spcAft>
              <a:buNone/>
            </a:pPr>
            <a:endParaRPr sz="1100">
              <a:solidFill>
                <a:srgbClr val="222222"/>
              </a:solidFill>
              <a:highlight>
                <a:srgbClr val="FFFFFF"/>
              </a:highlight>
            </a:endParaRPr>
          </a:p>
        </p:txBody>
      </p:sp>
      <p:pic>
        <p:nvPicPr>
          <p:cNvPr id="22" name="Google Shape;22;p3"/>
          <p:cNvPicPr preferRelativeResize="0"/>
          <p:nvPr/>
        </p:nvPicPr>
        <p:blipFill rotWithShape="1">
          <a:blip r:embed="rId3">
            <a:alphaModFix/>
          </a:blip>
          <a:srcRect/>
          <a:stretch/>
        </p:blipFill>
        <p:spPr>
          <a:xfrm>
            <a:off x="0" y="1337311"/>
            <a:ext cx="6122301" cy="4081534"/>
          </a:xfrm>
          <a:prstGeom prst="rect">
            <a:avLst/>
          </a:prstGeom>
          <a:noFill/>
          <a:ln>
            <a:noFill/>
          </a:ln>
        </p:spPr>
      </p:pic>
      <p:sp>
        <p:nvSpPr>
          <p:cNvPr id="23" name="Google Shape;23;p3"/>
          <p:cNvSpPr/>
          <p:nvPr/>
        </p:nvSpPr>
        <p:spPr>
          <a:xfrm>
            <a:off x="8523500" y="933875"/>
            <a:ext cx="34056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BFBFBF"/>
                </a:solidFill>
              </a:rPr>
              <a:t>       </a:t>
            </a:r>
            <a:r>
              <a:rPr lang="en-US" sz="3000">
                <a:solidFill>
                  <a:srgbClr val="BFBFBF"/>
                </a:solidFill>
              </a:rPr>
              <a:t>CLEVELAND</a:t>
            </a:r>
            <a:endParaRPr sz="30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8C6B99532B6A448B27299533536A43" ma:contentTypeVersion="8" ma:contentTypeDescription="Create a new document." ma:contentTypeScope="" ma:versionID="73861a45a94aef4d69c792d121de3d6d">
  <xsd:schema xmlns:xsd="http://www.w3.org/2001/XMLSchema" xmlns:xs="http://www.w3.org/2001/XMLSchema" xmlns:p="http://schemas.microsoft.com/office/2006/metadata/properties" xmlns:ns2="09a54a11-4430-4f15-89b3-8c012baad9bd" xmlns:ns3="69b87a7e-2d09-40d4-b641-087049257069" targetNamespace="http://schemas.microsoft.com/office/2006/metadata/properties" ma:root="true" ma:fieldsID="e50512053ab7ea3aad5bd961ffade3b8" ns2:_="" ns3:_="">
    <xsd:import namespace="09a54a11-4430-4f15-89b3-8c012baad9bd"/>
    <xsd:import namespace="69b87a7e-2d09-40d4-b641-0870492570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54a11-4430-4f15-89b3-8c012baad9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b87a7e-2d09-40d4-b641-08704925706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3306D6-450F-491C-BE5A-87FF3F919F01}">
  <ds:schemaRefs>
    <ds:schemaRef ds:uri="http://schemas.microsoft.com/sharepoint/v3/contenttype/forms"/>
  </ds:schemaRefs>
</ds:datastoreItem>
</file>

<file path=customXml/itemProps2.xml><?xml version="1.0" encoding="utf-8"?>
<ds:datastoreItem xmlns:ds="http://schemas.openxmlformats.org/officeDocument/2006/customXml" ds:itemID="{1562D805-AC50-4FB9-A7B0-82E259A6B0C6}"/>
</file>

<file path=customXml/itemProps3.xml><?xml version="1.0" encoding="utf-8"?>
<ds:datastoreItem xmlns:ds="http://schemas.openxmlformats.org/officeDocument/2006/customXml" ds:itemID="{57FBED81-E9CD-4B5A-A2E8-8BDA76FC0045}">
  <ds:schemaRefs>
    <ds:schemaRef ds:uri="http://schemas.microsoft.com/office/2006/documentManagement/types"/>
    <ds:schemaRef ds:uri="b33b370c-b9d9-4337-b745-07cfb68f69b6"/>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734a88a4-f82a-495b-b9ee-47d018682b17"/>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262</TotalTime>
  <Words>1440</Words>
  <Application>Microsoft Office PowerPoint</Application>
  <PresentationFormat>Widescreen</PresentationFormat>
  <Paragraphs>238</Paragraphs>
  <Slides>33</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ＭＳ Ｐゴシック</vt:lpstr>
      <vt:lpstr>Arial</vt:lpstr>
      <vt:lpstr>Bebas</vt:lpstr>
      <vt:lpstr>Calibri</vt:lpstr>
      <vt:lpstr>Gadugi</vt:lpstr>
      <vt:lpstr>Open Sans</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Eidenshink</dc:creator>
  <cp:lastModifiedBy>Katie Bawarski</cp:lastModifiedBy>
  <cp:revision>33</cp:revision>
  <dcterms:created xsi:type="dcterms:W3CDTF">2019-01-25T13:44:52Z</dcterms:created>
  <dcterms:modified xsi:type="dcterms:W3CDTF">2019-05-14T13:23:54Z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0x0101008E8C6B99532B6A448B27299533536A43</vt:lpwstr>
  </property>
  <property fmtid="{D5CDD505-2E9C-101B-9397-08002B2CF9AE}" pid="3" name="AuthorIds_UIVersion_512">
    <vt:lpwstr>12</vt:lpwstr>
  </property>
  <property fmtid="{D5CDD505-2E9C-101B-9397-08002B2CF9AE}" pid="4" name="Order">
    <vt:r8>783800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ies>
</file>