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5149850"/>
  <p:notesSz cx="9144000" cy="5149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06" d="100"/>
          <a:sy n="206" d="100"/>
        </p:scale>
        <p:origin x="500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83030" y="671829"/>
            <a:ext cx="6377939" cy="453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42424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33333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42424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42424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29055" y="800099"/>
            <a:ext cx="297815" cy="297180"/>
          </a:xfrm>
          <a:custGeom>
            <a:avLst/>
            <a:gdLst/>
            <a:ahLst/>
            <a:cxnLst/>
            <a:rect l="l" t="t" r="r" b="b"/>
            <a:pathLst>
              <a:path w="297815" h="297180">
                <a:moveTo>
                  <a:pt x="297180" y="0"/>
                </a:moveTo>
                <a:lnTo>
                  <a:pt x="0" y="0"/>
                </a:lnTo>
                <a:lnTo>
                  <a:pt x="0" y="635"/>
                </a:lnTo>
                <a:lnTo>
                  <a:pt x="3990" y="48820"/>
                </a:lnTo>
                <a:lnTo>
                  <a:pt x="15346" y="94520"/>
                </a:lnTo>
                <a:lnTo>
                  <a:pt x="33455" y="137121"/>
                </a:lnTo>
                <a:lnTo>
                  <a:pt x="57703" y="176012"/>
                </a:lnTo>
                <a:lnTo>
                  <a:pt x="87479" y="210581"/>
                </a:lnTo>
                <a:lnTo>
                  <a:pt x="122168" y="240216"/>
                </a:lnTo>
                <a:lnTo>
                  <a:pt x="161158" y="264306"/>
                </a:lnTo>
                <a:lnTo>
                  <a:pt x="203836" y="282237"/>
                </a:lnTo>
                <a:lnTo>
                  <a:pt x="249588" y="293399"/>
                </a:lnTo>
                <a:lnTo>
                  <a:pt x="297802" y="297179"/>
                </a:lnTo>
                <a:lnTo>
                  <a:pt x="297180" y="0"/>
                </a:lnTo>
                <a:close/>
              </a:path>
            </a:pathLst>
          </a:custGeom>
          <a:solidFill>
            <a:srgbClr val="424242">
              <a:alpha val="125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24840" y="798575"/>
            <a:ext cx="501015" cy="500380"/>
          </a:xfrm>
          <a:custGeom>
            <a:avLst/>
            <a:gdLst/>
            <a:ahLst/>
            <a:cxnLst/>
            <a:rect l="l" t="t" r="r" b="b"/>
            <a:pathLst>
              <a:path w="501015" h="500380">
                <a:moveTo>
                  <a:pt x="499872" y="0"/>
                </a:moveTo>
                <a:lnTo>
                  <a:pt x="0" y="0"/>
                </a:lnTo>
                <a:lnTo>
                  <a:pt x="0" y="1015"/>
                </a:lnTo>
                <a:lnTo>
                  <a:pt x="2387" y="49157"/>
                </a:lnTo>
                <a:lnTo>
                  <a:pt x="9210" y="95994"/>
                </a:lnTo>
                <a:lnTo>
                  <a:pt x="20256" y="141320"/>
                </a:lnTo>
                <a:lnTo>
                  <a:pt x="35318" y="184923"/>
                </a:lnTo>
                <a:lnTo>
                  <a:pt x="54183" y="226595"/>
                </a:lnTo>
                <a:lnTo>
                  <a:pt x="76644" y="266126"/>
                </a:lnTo>
                <a:lnTo>
                  <a:pt x="102489" y="303308"/>
                </a:lnTo>
                <a:lnTo>
                  <a:pt x="131508" y="337932"/>
                </a:lnTo>
                <a:lnTo>
                  <a:pt x="163493" y="369787"/>
                </a:lnTo>
                <a:lnTo>
                  <a:pt x="198233" y="398665"/>
                </a:lnTo>
                <a:lnTo>
                  <a:pt x="235517" y="424356"/>
                </a:lnTo>
                <a:lnTo>
                  <a:pt x="275137" y="446652"/>
                </a:lnTo>
                <a:lnTo>
                  <a:pt x="316881" y="465343"/>
                </a:lnTo>
                <a:lnTo>
                  <a:pt x="360541" y="480219"/>
                </a:lnTo>
                <a:lnTo>
                  <a:pt x="405906" y="491072"/>
                </a:lnTo>
                <a:lnTo>
                  <a:pt x="452767" y="497693"/>
                </a:lnTo>
                <a:lnTo>
                  <a:pt x="500913" y="499872"/>
                </a:lnTo>
                <a:lnTo>
                  <a:pt x="499872" y="0"/>
                </a:lnTo>
                <a:close/>
              </a:path>
            </a:pathLst>
          </a:custGeom>
          <a:solidFill>
            <a:srgbClr val="424242">
              <a:alpha val="125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81759" y="671829"/>
            <a:ext cx="6380480" cy="8807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424242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97736" y="1617344"/>
            <a:ext cx="6748526" cy="2201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333333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5405"/>
          </a:xfrm>
          <a:custGeom>
            <a:avLst/>
            <a:gdLst/>
            <a:ahLst/>
            <a:cxnLst/>
            <a:rect l="l" t="t" r="r" b="b"/>
            <a:pathLst>
              <a:path w="9144000" h="5145405">
                <a:moveTo>
                  <a:pt x="0" y="5145024"/>
                </a:moveTo>
                <a:lnTo>
                  <a:pt x="9144000" y="5145024"/>
                </a:lnTo>
                <a:lnTo>
                  <a:pt x="9144000" y="0"/>
                </a:lnTo>
                <a:lnTo>
                  <a:pt x="0" y="0"/>
                </a:lnTo>
                <a:lnTo>
                  <a:pt x="0" y="5145024"/>
                </a:lnTo>
                <a:close/>
              </a:path>
            </a:pathLst>
          </a:custGeom>
          <a:solidFill>
            <a:srgbClr val="5891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42631" y="4453127"/>
            <a:ext cx="317500" cy="688975"/>
          </a:xfrm>
          <a:custGeom>
            <a:avLst/>
            <a:gdLst/>
            <a:ahLst/>
            <a:cxnLst/>
            <a:rect l="l" t="t" r="r" b="b"/>
            <a:pathLst>
              <a:path w="317500" h="688975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688847"/>
                </a:lnTo>
                <a:lnTo>
                  <a:pt x="316992" y="688847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42631" y="4800600"/>
            <a:ext cx="317500" cy="341630"/>
          </a:xfrm>
          <a:custGeom>
            <a:avLst/>
            <a:gdLst/>
            <a:ahLst/>
            <a:cxnLst/>
            <a:rect l="l" t="t" r="r" b="b"/>
            <a:pathLst>
              <a:path w="317500" h="341629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341375"/>
                </a:lnTo>
                <a:lnTo>
                  <a:pt x="316992" y="341375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9831" y="4453127"/>
            <a:ext cx="317500" cy="688975"/>
          </a:xfrm>
          <a:custGeom>
            <a:avLst/>
            <a:gdLst/>
            <a:ahLst/>
            <a:cxnLst/>
            <a:rect l="l" t="t" r="r" b="b"/>
            <a:pathLst>
              <a:path w="317500" h="688975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688847"/>
                </a:lnTo>
                <a:lnTo>
                  <a:pt x="316992" y="688847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99831" y="4105655"/>
            <a:ext cx="317500" cy="1036319"/>
          </a:xfrm>
          <a:custGeom>
            <a:avLst/>
            <a:gdLst/>
            <a:ahLst/>
            <a:cxnLst/>
            <a:rect l="l" t="t" r="r" b="b"/>
            <a:pathLst>
              <a:path w="317500" h="1036320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1036319"/>
                </a:lnTo>
                <a:lnTo>
                  <a:pt x="316992" y="1036319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99831" y="4800600"/>
            <a:ext cx="317500" cy="341630"/>
          </a:xfrm>
          <a:custGeom>
            <a:avLst/>
            <a:gdLst/>
            <a:ahLst/>
            <a:cxnLst/>
            <a:rect l="l" t="t" r="r" b="b"/>
            <a:pathLst>
              <a:path w="317500" h="341629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341375"/>
                </a:lnTo>
                <a:lnTo>
                  <a:pt x="316992" y="341375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60080" y="4453127"/>
            <a:ext cx="317500" cy="688975"/>
          </a:xfrm>
          <a:custGeom>
            <a:avLst/>
            <a:gdLst/>
            <a:ahLst/>
            <a:cxnLst/>
            <a:rect l="l" t="t" r="r" b="b"/>
            <a:pathLst>
              <a:path w="317500" h="688975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688847"/>
                </a:lnTo>
                <a:lnTo>
                  <a:pt x="316992" y="688847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60080" y="3758183"/>
            <a:ext cx="317500" cy="1384300"/>
          </a:xfrm>
          <a:custGeom>
            <a:avLst/>
            <a:gdLst/>
            <a:ahLst/>
            <a:cxnLst/>
            <a:rect l="l" t="t" r="r" b="b"/>
            <a:pathLst>
              <a:path w="317500" h="1384300">
                <a:moveTo>
                  <a:pt x="158496" y="0"/>
                </a:moveTo>
                <a:lnTo>
                  <a:pt x="108411" y="8083"/>
                </a:lnTo>
                <a:lnTo>
                  <a:pt x="64904" y="30589"/>
                </a:lnTo>
                <a:lnTo>
                  <a:pt x="30589" y="64904"/>
                </a:lnTo>
                <a:lnTo>
                  <a:pt x="8083" y="108411"/>
                </a:lnTo>
                <a:lnTo>
                  <a:pt x="0" y="158495"/>
                </a:lnTo>
                <a:lnTo>
                  <a:pt x="0" y="1383791"/>
                </a:lnTo>
                <a:lnTo>
                  <a:pt x="316992" y="1383791"/>
                </a:lnTo>
                <a:lnTo>
                  <a:pt x="316992" y="158495"/>
                </a:lnTo>
                <a:lnTo>
                  <a:pt x="308908" y="108411"/>
                </a:lnTo>
                <a:lnTo>
                  <a:pt x="286402" y="64904"/>
                </a:lnTo>
                <a:lnTo>
                  <a:pt x="252087" y="30589"/>
                </a:lnTo>
                <a:lnTo>
                  <a:pt x="208580" y="8083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60080" y="4105655"/>
            <a:ext cx="317500" cy="1036319"/>
          </a:xfrm>
          <a:custGeom>
            <a:avLst/>
            <a:gdLst/>
            <a:ahLst/>
            <a:cxnLst/>
            <a:rect l="l" t="t" r="r" b="b"/>
            <a:pathLst>
              <a:path w="317500" h="1036320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1036319"/>
                </a:lnTo>
                <a:lnTo>
                  <a:pt x="316992" y="1036319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60080" y="4800600"/>
            <a:ext cx="317500" cy="341630"/>
          </a:xfrm>
          <a:custGeom>
            <a:avLst/>
            <a:gdLst/>
            <a:ahLst/>
            <a:cxnLst/>
            <a:rect l="l" t="t" r="r" b="b"/>
            <a:pathLst>
              <a:path w="317500" h="341629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341375"/>
                </a:lnTo>
                <a:lnTo>
                  <a:pt x="316992" y="341375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17280" y="4453127"/>
            <a:ext cx="317500" cy="688975"/>
          </a:xfrm>
          <a:custGeom>
            <a:avLst/>
            <a:gdLst/>
            <a:ahLst/>
            <a:cxnLst/>
            <a:rect l="l" t="t" r="r" b="b"/>
            <a:pathLst>
              <a:path w="317500" h="688975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688847"/>
                </a:lnTo>
                <a:lnTo>
                  <a:pt x="316992" y="688847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17280" y="3758183"/>
            <a:ext cx="317500" cy="1384300"/>
          </a:xfrm>
          <a:custGeom>
            <a:avLst/>
            <a:gdLst/>
            <a:ahLst/>
            <a:cxnLst/>
            <a:rect l="l" t="t" r="r" b="b"/>
            <a:pathLst>
              <a:path w="317500" h="1384300">
                <a:moveTo>
                  <a:pt x="158496" y="0"/>
                </a:moveTo>
                <a:lnTo>
                  <a:pt x="108411" y="8083"/>
                </a:lnTo>
                <a:lnTo>
                  <a:pt x="64904" y="30589"/>
                </a:lnTo>
                <a:lnTo>
                  <a:pt x="30589" y="64904"/>
                </a:lnTo>
                <a:lnTo>
                  <a:pt x="8083" y="108411"/>
                </a:lnTo>
                <a:lnTo>
                  <a:pt x="0" y="158495"/>
                </a:lnTo>
                <a:lnTo>
                  <a:pt x="0" y="1383791"/>
                </a:lnTo>
                <a:lnTo>
                  <a:pt x="316992" y="1383791"/>
                </a:lnTo>
                <a:lnTo>
                  <a:pt x="316992" y="158495"/>
                </a:lnTo>
                <a:lnTo>
                  <a:pt x="308908" y="108411"/>
                </a:lnTo>
                <a:lnTo>
                  <a:pt x="286402" y="64904"/>
                </a:lnTo>
                <a:lnTo>
                  <a:pt x="252087" y="30589"/>
                </a:lnTo>
                <a:lnTo>
                  <a:pt x="208580" y="8083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17280" y="4105655"/>
            <a:ext cx="317500" cy="1036319"/>
          </a:xfrm>
          <a:custGeom>
            <a:avLst/>
            <a:gdLst/>
            <a:ahLst/>
            <a:cxnLst/>
            <a:rect l="l" t="t" r="r" b="b"/>
            <a:pathLst>
              <a:path w="317500" h="1036320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1036319"/>
                </a:lnTo>
                <a:lnTo>
                  <a:pt x="316992" y="1036319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17280" y="3410711"/>
            <a:ext cx="317500" cy="1731645"/>
          </a:xfrm>
          <a:custGeom>
            <a:avLst/>
            <a:gdLst/>
            <a:ahLst/>
            <a:cxnLst/>
            <a:rect l="l" t="t" r="r" b="b"/>
            <a:pathLst>
              <a:path w="317500" h="1731645">
                <a:moveTo>
                  <a:pt x="158496" y="0"/>
                </a:moveTo>
                <a:lnTo>
                  <a:pt x="108411" y="8083"/>
                </a:lnTo>
                <a:lnTo>
                  <a:pt x="64904" y="30589"/>
                </a:lnTo>
                <a:lnTo>
                  <a:pt x="30589" y="64904"/>
                </a:lnTo>
                <a:lnTo>
                  <a:pt x="8083" y="108411"/>
                </a:lnTo>
                <a:lnTo>
                  <a:pt x="0" y="158496"/>
                </a:lnTo>
                <a:lnTo>
                  <a:pt x="0" y="1731263"/>
                </a:lnTo>
                <a:lnTo>
                  <a:pt x="316992" y="1731263"/>
                </a:lnTo>
                <a:lnTo>
                  <a:pt x="316992" y="158496"/>
                </a:lnTo>
                <a:lnTo>
                  <a:pt x="308908" y="108411"/>
                </a:lnTo>
                <a:lnTo>
                  <a:pt x="286402" y="64904"/>
                </a:lnTo>
                <a:lnTo>
                  <a:pt x="252087" y="30589"/>
                </a:lnTo>
                <a:lnTo>
                  <a:pt x="208580" y="8083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17280" y="4800600"/>
            <a:ext cx="317500" cy="341630"/>
          </a:xfrm>
          <a:custGeom>
            <a:avLst/>
            <a:gdLst/>
            <a:ahLst/>
            <a:cxnLst/>
            <a:rect l="l" t="t" r="r" b="b"/>
            <a:pathLst>
              <a:path w="317500" h="341629">
                <a:moveTo>
                  <a:pt x="158496" y="0"/>
                </a:moveTo>
                <a:lnTo>
                  <a:pt x="108411" y="8079"/>
                </a:lnTo>
                <a:lnTo>
                  <a:pt x="64904" y="30578"/>
                </a:lnTo>
                <a:lnTo>
                  <a:pt x="30589" y="64887"/>
                </a:lnTo>
                <a:lnTo>
                  <a:pt x="8083" y="108396"/>
                </a:lnTo>
                <a:lnTo>
                  <a:pt x="0" y="158496"/>
                </a:lnTo>
                <a:lnTo>
                  <a:pt x="0" y="341375"/>
                </a:lnTo>
                <a:lnTo>
                  <a:pt x="316992" y="341375"/>
                </a:lnTo>
                <a:lnTo>
                  <a:pt x="316992" y="158496"/>
                </a:lnTo>
                <a:lnTo>
                  <a:pt x="308908" y="108396"/>
                </a:lnTo>
                <a:lnTo>
                  <a:pt x="286402" y="64887"/>
                </a:lnTo>
                <a:lnTo>
                  <a:pt x="252087" y="30578"/>
                </a:lnTo>
                <a:lnTo>
                  <a:pt x="208580" y="8079"/>
                </a:lnTo>
                <a:lnTo>
                  <a:pt x="1584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61247" y="1816607"/>
            <a:ext cx="396240" cy="399415"/>
          </a:xfrm>
          <a:custGeom>
            <a:avLst/>
            <a:gdLst/>
            <a:ahLst/>
            <a:cxnLst/>
            <a:rect l="l" t="t" r="r" b="b"/>
            <a:pathLst>
              <a:path w="396240" h="399414">
                <a:moveTo>
                  <a:pt x="198120" y="0"/>
                </a:moveTo>
                <a:lnTo>
                  <a:pt x="152675" y="5274"/>
                </a:lnTo>
                <a:lnTo>
                  <a:pt x="110967" y="20296"/>
                </a:lnTo>
                <a:lnTo>
                  <a:pt x="74182" y="43867"/>
                </a:lnTo>
                <a:lnTo>
                  <a:pt x="43507" y="74787"/>
                </a:lnTo>
                <a:lnTo>
                  <a:pt x="20127" y="111856"/>
                </a:lnTo>
                <a:lnTo>
                  <a:pt x="5229" y="153875"/>
                </a:lnTo>
                <a:lnTo>
                  <a:pt x="0" y="199643"/>
                </a:lnTo>
                <a:lnTo>
                  <a:pt x="5229" y="245412"/>
                </a:lnTo>
                <a:lnTo>
                  <a:pt x="20127" y="287431"/>
                </a:lnTo>
                <a:lnTo>
                  <a:pt x="43507" y="324500"/>
                </a:lnTo>
                <a:lnTo>
                  <a:pt x="74182" y="355420"/>
                </a:lnTo>
                <a:lnTo>
                  <a:pt x="110967" y="378991"/>
                </a:lnTo>
                <a:lnTo>
                  <a:pt x="152675" y="394013"/>
                </a:lnTo>
                <a:lnTo>
                  <a:pt x="198120" y="399288"/>
                </a:lnTo>
                <a:lnTo>
                  <a:pt x="243564" y="394013"/>
                </a:lnTo>
                <a:lnTo>
                  <a:pt x="285272" y="378991"/>
                </a:lnTo>
                <a:lnTo>
                  <a:pt x="322057" y="355420"/>
                </a:lnTo>
                <a:lnTo>
                  <a:pt x="352732" y="324500"/>
                </a:lnTo>
                <a:lnTo>
                  <a:pt x="376112" y="287431"/>
                </a:lnTo>
                <a:lnTo>
                  <a:pt x="391010" y="245412"/>
                </a:lnTo>
                <a:lnTo>
                  <a:pt x="396240" y="199643"/>
                </a:lnTo>
                <a:lnTo>
                  <a:pt x="391010" y="153875"/>
                </a:lnTo>
                <a:lnTo>
                  <a:pt x="376112" y="111856"/>
                </a:lnTo>
                <a:lnTo>
                  <a:pt x="352732" y="74787"/>
                </a:lnTo>
                <a:lnTo>
                  <a:pt x="322057" y="43867"/>
                </a:lnTo>
                <a:lnTo>
                  <a:pt x="285272" y="20296"/>
                </a:lnTo>
                <a:lnTo>
                  <a:pt x="243564" y="5274"/>
                </a:lnTo>
                <a:lnTo>
                  <a:pt x="198120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69852" y="3480780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39">
                <a:moveTo>
                  <a:pt x="153676" y="0"/>
                </a:moveTo>
                <a:lnTo>
                  <a:pt x="105169" y="9591"/>
                </a:lnTo>
                <a:lnTo>
                  <a:pt x="62252" y="33233"/>
                </a:lnTo>
                <a:lnTo>
                  <a:pt x="28192" y="69128"/>
                </a:lnTo>
                <a:lnTo>
                  <a:pt x="6258" y="115478"/>
                </a:lnTo>
                <a:lnTo>
                  <a:pt x="0" y="166368"/>
                </a:lnTo>
                <a:lnTo>
                  <a:pt x="9591" y="214906"/>
                </a:lnTo>
                <a:lnTo>
                  <a:pt x="33233" y="257823"/>
                </a:lnTo>
                <a:lnTo>
                  <a:pt x="69128" y="291852"/>
                </a:lnTo>
                <a:lnTo>
                  <a:pt x="115478" y="313725"/>
                </a:lnTo>
                <a:lnTo>
                  <a:pt x="166308" y="319985"/>
                </a:lnTo>
                <a:lnTo>
                  <a:pt x="214814" y="310401"/>
                </a:lnTo>
                <a:lnTo>
                  <a:pt x="257731" y="286778"/>
                </a:lnTo>
                <a:lnTo>
                  <a:pt x="291791" y="250920"/>
                </a:lnTo>
                <a:lnTo>
                  <a:pt x="313725" y="204632"/>
                </a:lnTo>
                <a:lnTo>
                  <a:pt x="319984" y="153741"/>
                </a:lnTo>
                <a:lnTo>
                  <a:pt x="310393" y="105196"/>
                </a:lnTo>
                <a:lnTo>
                  <a:pt x="286750" y="62260"/>
                </a:lnTo>
                <a:lnTo>
                  <a:pt x="250855" y="28193"/>
                </a:lnTo>
                <a:lnTo>
                  <a:pt x="204505" y="6258"/>
                </a:lnTo>
                <a:lnTo>
                  <a:pt x="15367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647431" y="2703575"/>
            <a:ext cx="637540" cy="637540"/>
          </a:xfrm>
          <a:custGeom>
            <a:avLst/>
            <a:gdLst/>
            <a:ahLst/>
            <a:cxnLst/>
            <a:rect l="l" t="t" r="r" b="b"/>
            <a:pathLst>
              <a:path w="637540" h="637539">
                <a:moveTo>
                  <a:pt x="318516" y="0"/>
                </a:moveTo>
                <a:lnTo>
                  <a:pt x="271451" y="3453"/>
                </a:lnTo>
                <a:lnTo>
                  <a:pt x="226530" y="13486"/>
                </a:lnTo>
                <a:lnTo>
                  <a:pt x="184244" y="29606"/>
                </a:lnTo>
                <a:lnTo>
                  <a:pt x="145088" y="51319"/>
                </a:lnTo>
                <a:lnTo>
                  <a:pt x="109552" y="78132"/>
                </a:lnTo>
                <a:lnTo>
                  <a:pt x="78132" y="109552"/>
                </a:lnTo>
                <a:lnTo>
                  <a:pt x="51319" y="145088"/>
                </a:lnTo>
                <a:lnTo>
                  <a:pt x="29606" y="184244"/>
                </a:lnTo>
                <a:lnTo>
                  <a:pt x="13486" y="226530"/>
                </a:lnTo>
                <a:lnTo>
                  <a:pt x="3453" y="271451"/>
                </a:lnTo>
                <a:lnTo>
                  <a:pt x="0" y="318516"/>
                </a:lnTo>
                <a:lnTo>
                  <a:pt x="3453" y="365580"/>
                </a:lnTo>
                <a:lnTo>
                  <a:pt x="13486" y="410501"/>
                </a:lnTo>
                <a:lnTo>
                  <a:pt x="29606" y="452787"/>
                </a:lnTo>
                <a:lnTo>
                  <a:pt x="51319" y="491943"/>
                </a:lnTo>
                <a:lnTo>
                  <a:pt x="78132" y="527479"/>
                </a:lnTo>
                <a:lnTo>
                  <a:pt x="109552" y="558899"/>
                </a:lnTo>
                <a:lnTo>
                  <a:pt x="145088" y="585712"/>
                </a:lnTo>
                <a:lnTo>
                  <a:pt x="184244" y="607425"/>
                </a:lnTo>
                <a:lnTo>
                  <a:pt x="226530" y="623545"/>
                </a:lnTo>
                <a:lnTo>
                  <a:pt x="271451" y="633578"/>
                </a:lnTo>
                <a:lnTo>
                  <a:pt x="318516" y="637032"/>
                </a:lnTo>
                <a:lnTo>
                  <a:pt x="365580" y="633578"/>
                </a:lnTo>
                <a:lnTo>
                  <a:pt x="410501" y="623545"/>
                </a:lnTo>
                <a:lnTo>
                  <a:pt x="452787" y="607425"/>
                </a:lnTo>
                <a:lnTo>
                  <a:pt x="491943" y="585712"/>
                </a:lnTo>
                <a:lnTo>
                  <a:pt x="527479" y="558899"/>
                </a:lnTo>
                <a:lnTo>
                  <a:pt x="558899" y="527479"/>
                </a:lnTo>
                <a:lnTo>
                  <a:pt x="585712" y="491943"/>
                </a:lnTo>
                <a:lnTo>
                  <a:pt x="607425" y="452787"/>
                </a:lnTo>
                <a:lnTo>
                  <a:pt x="623545" y="410501"/>
                </a:lnTo>
                <a:lnTo>
                  <a:pt x="633578" y="365580"/>
                </a:lnTo>
                <a:lnTo>
                  <a:pt x="637032" y="318516"/>
                </a:lnTo>
                <a:lnTo>
                  <a:pt x="633578" y="271451"/>
                </a:lnTo>
                <a:lnTo>
                  <a:pt x="623545" y="226530"/>
                </a:lnTo>
                <a:lnTo>
                  <a:pt x="607425" y="184244"/>
                </a:lnTo>
                <a:lnTo>
                  <a:pt x="585712" y="145088"/>
                </a:lnTo>
                <a:lnTo>
                  <a:pt x="558899" y="109552"/>
                </a:lnTo>
                <a:lnTo>
                  <a:pt x="527479" y="78132"/>
                </a:lnTo>
                <a:lnTo>
                  <a:pt x="491943" y="51319"/>
                </a:lnTo>
                <a:lnTo>
                  <a:pt x="452787" y="29606"/>
                </a:lnTo>
                <a:lnTo>
                  <a:pt x="410501" y="13486"/>
                </a:lnTo>
                <a:lnTo>
                  <a:pt x="365580" y="3453"/>
                </a:lnTo>
                <a:lnTo>
                  <a:pt x="31851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50429" y="2703677"/>
            <a:ext cx="534035" cy="323215"/>
          </a:xfrm>
          <a:custGeom>
            <a:avLst/>
            <a:gdLst/>
            <a:ahLst/>
            <a:cxnLst/>
            <a:rect l="l" t="t" r="r" b="b"/>
            <a:pathLst>
              <a:path w="534034" h="323214">
                <a:moveTo>
                  <a:pt x="206720" y="0"/>
                </a:moveTo>
                <a:lnTo>
                  <a:pt x="162418" y="4298"/>
                </a:lnTo>
                <a:lnTo>
                  <a:pt x="118899" y="14803"/>
                </a:lnTo>
                <a:lnTo>
                  <a:pt x="76860" y="31543"/>
                </a:lnTo>
                <a:lnTo>
                  <a:pt x="36995" y="54547"/>
                </a:lnTo>
                <a:lnTo>
                  <a:pt x="0" y="83845"/>
                </a:lnTo>
                <a:lnTo>
                  <a:pt x="215519" y="318414"/>
                </a:lnTo>
                <a:lnTo>
                  <a:pt x="534035" y="322732"/>
                </a:lnTo>
                <a:lnTo>
                  <a:pt x="530973" y="274351"/>
                </a:lnTo>
                <a:lnTo>
                  <a:pt x="520761" y="227409"/>
                </a:lnTo>
                <a:lnTo>
                  <a:pt x="503686" y="182674"/>
                </a:lnTo>
                <a:lnTo>
                  <a:pt x="480032" y="140913"/>
                </a:lnTo>
                <a:lnTo>
                  <a:pt x="450088" y="102895"/>
                </a:lnTo>
                <a:lnTo>
                  <a:pt x="415674" y="70572"/>
                </a:lnTo>
                <a:lnTo>
                  <a:pt x="377875" y="44279"/>
                </a:lnTo>
                <a:lnTo>
                  <a:pt x="337385" y="24046"/>
                </a:lnTo>
                <a:lnTo>
                  <a:pt x="294899" y="9903"/>
                </a:lnTo>
                <a:lnTo>
                  <a:pt x="251113" y="1877"/>
                </a:lnTo>
                <a:lnTo>
                  <a:pt x="206720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69352" y="2825495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5"/>
                </a:lnTo>
                <a:lnTo>
                  <a:pt x="5191" y="241676"/>
                </a:lnTo>
                <a:lnTo>
                  <a:pt x="19980" y="283057"/>
                </a:lnTo>
                <a:lnTo>
                  <a:pt x="43187" y="319560"/>
                </a:lnTo>
                <a:lnTo>
                  <a:pt x="73631" y="350004"/>
                </a:lnTo>
                <a:lnTo>
                  <a:pt x="110134" y="373211"/>
                </a:lnTo>
                <a:lnTo>
                  <a:pt x="151515" y="388000"/>
                </a:lnTo>
                <a:lnTo>
                  <a:pt x="196596" y="393191"/>
                </a:lnTo>
                <a:lnTo>
                  <a:pt x="241676" y="388000"/>
                </a:lnTo>
                <a:lnTo>
                  <a:pt x="283057" y="373211"/>
                </a:lnTo>
                <a:lnTo>
                  <a:pt x="319560" y="350004"/>
                </a:lnTo>
                <a:lnTo>
                  <a:pt x="350004" y="319560"/>
                </a:lnTo>
                <a:lnTo>
                  <a:pt x="373211" y="283057"/>
                </a:lnTo>
                <a:lnTo>
                  <a:pt x="388000" y="241676"/>
                </a:lnTo>
                <a:lnTo>
                  <a:pt x="393192" y="196595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61360" y="1816607"/>
            <a:ext cx="396240" cy="399415"/>
          </a:xfrm>
          <a:custGeom>
            <a:avLst/>
            <a:gdLst/>
            <a:ahLst/>
            <a:cxnLst/>
            <a:rect l="l" t="t" r="r" b="b"/>
            <a:pathLst>
              <a:path w="396240" h="399414">
                <a:moveTo>
                  <a:pt x="198007" y="0"/>
                </a:moveTo>
                <a:lnTo>
                  <a:pt x="135444" y="10223"/>
                </a:lnTo>
                <a:lnTo>
                  <a:pt x="79262" y="39877"/>
                </a:lnTo>
                <a:lnTo>
                  <a:pt x="46023" y="71563"/>
                </a:lnTo>
                <a:lnTo>
                  <a:pt x="21574" y="108790"/>
                </a:lnTo>
                <a:lnTo>
                  <a:pt x="6154" y="149882"/>
                </a:lnTo>
                <a:lnTo>
                  <a:pt x="0" y="193165"/>
                </a:lnTo>
                <a:lnTo>
                  <a:pt x="3349" y="236963"/>
                </a:lnTo>
                <a:lnTo>
                  <a:pt x="16441" y="279601"/>
                </a:lnTo>
                <a:lnTo>
                  <a:pt x="39511" y="319404"/>
                </a:lnTo>
                <a:lnTo>
                  <a:pt x="70911" y="352845"/>
                </a:lnTo>
                <a:lnTo>
                  <a:pt x="107826" y="377454"/>
                </a:lnTo>
                <a:lnTo>
                  <a:pt x="148589" y="392986"/>
                </a:lnTo>
                <a:lnTo>
                  <a:pt x="191532" y="399195"/>
                </a:lnTo>
                <a:lnTo>
                  <a:pt x="234986" y="395832"/>
                </a:lnTo>
                <a:lnTo>
                  <a:pt x="277282" y="382653"/>
                </a:lnTo>
                <a:lnTo>
                  <a:pt x="316752" y="359409"/>
                </a:lnTo>
                <a:lnTo>
                  <a:pt x="349992" y="327724"/>
                </a:lnTo>
                <a:lnTo>
                  <a:pt x="374441" y="290497"/>
                </a:lnTo>
                <a:lnTo>
                  <a:pt x="389861" y="249405"/>
                </a:lnTo>
                <a:lnTo>
                  <a:pt x="396015" y="206122"/>
                </a:lnTo>
                <a:lnTo>
                  <a:pt x="395520" y="199643"/>
                </a:lnTo>
                <a:lnTo>
                  <a:pt x="198007" y="199643"/>
                </a:lnTo>
                <a:lnTo>
                  <a:pt x="198007" y="0"/>
                </a:lnTo>
                <a:close/>
              </a:path>
              <a:path w="396240" h="399414">
                <a:moveTo>
                  <a:pt x="356503" y="79882"/>
                </a:moveTo>
                <a:lnTo>
                  <a:pt x="198007" y="199643"/>
                </a:lnTo>
                <a:lnTo>
                  <a:pt x="395520" y="199643"/>
                </a:lnTo>
                <a:lnTo>
                  <a:pt x="392665" y="162324"/>
                </a:lnTo>
                <a:lnTo>
                  <a:pt x="379574" y="119686"/>
                </a:lnTo>
                <a:lnTo>
                  <a:pt x="356503" y="79882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77023" y="303479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624840" h="624840">
                <a:moveTo>
                  <a:pt x="327989" y="0"/>
                </a:moveTo>
                <a:lnTo>
                  <a:pt x="284304" y="880"/>
                </a:lnTo>
                <a:lnTo>
                  <a:pt x="241244" y="7794"/>
                </a:lnTo>
                <a:lnTo>
                  <a:pt x="199486" y="20634"/>
                </a:lnTo>
                <a:lnTo>
                  <a:pt x="159705" y="39290"/>
                </a:lnTo>
                <a:lnTo>
                  <a:pt x="122576" y="63656"/>
                </a:lnTo>
                <a:lnTo>
                  <a:pt x="88775" y="93622"/>
                </a:lnTo>
                <a:lnTo>
                  <a:pt x="58977" y="129081"/>
                </a:lnTo>
                <a:lnTo>
                  <a:pt x="34642" y="168483"/>
                </a:lnTo>
                <a:lnTo>
                  <a:pt x="16772" y="209967"/>
                </a:lnTo>
                <a:lnTo>
                  <a:pt x="5261" y="252858"/>
                </a:lnTo>
                <a:lnTo>
                  <a:pt x="0" y="296481"/>
                </a:lnTo>
                <a:lnTo>
                  <a:pt x="880" y="340160"/>
                </a:lnTo>
                <a:lnTo>
                  <a:pt x="7794" y="383219"/>
                </a:lnTo>
                <a:lnTo>
                  <a:pt x="20634" y="424984"/>
                </a:lnTo>
                <a:lnTo>
                  <a:pt x="39290" y="464778"/>
                </a:lnTo>
                <a:lnTo>
                  <a:pt x="63656" y="501925"/>
                </a:lnTo>
                <a:lnTo>
                  <a:pt x="93622" y="535752"/>
                </a:lnTo>
                <a:lnTo>
                  <a:pt x="129081" y="565580"/>
                </a:lnTo>
                <a:lnTo>
                  <a:pt x="168514" y="589916"/>
                </a:lnTo>
                <a:lnTo>
                  <a:pt x="210023" y="607786"/>
                </a:lnTo>
                <a:lnTo>
                  <a:pt x="252933" y="619297"/>
                </a:lnTo>
                <a:lnTo>
                  <a:pt x="296569" y="624558"/>
                </a:lnTo>
                <a:lnTo>
                  <a:pt x="340254" y="623678"/>
                </a:lnTo>
                <a:lnTo>
                  <a:pt x="383314" y="616764"/>
                </a:lnTo>
                <a:lnTo>
                  <a:pt x="425072" y="603924"/>
                </a:lnTo>
                <a:lnTo>
                  <a:pt x="464853" y="585268"/>
                </a:lnTo>
                <a:lnTo>
                  <a:pt x="501982" y="560902"/>
                </a:lnTo>
                <a:lnTo>
                  <a:pt x="535783" y="530936"/>
                </a:lnTo>
                <a:lnTo>
                  <a:pt x="565580" y="495476"/>
                </a:lnTo>
                <a:lnTo>
                  <a:pt x="589916" y="456075"/>
                </a:lnTo>
                <a:lnTo>
                  <a:pt x="607786" y="414591"/>
                </a:lnTo>
                <a:lnTo>
                  <a:pt x="619297" y="371700"/>
                </a:lnTo>
                <a:lnTo>
                  <a:pt x="624558" y="328077"/>
                </a:lnTo>
                <a:lnTo>
                  <a:pt x="623678" y="284398"/>
                </a:lnTo>
                <a:lnTo>
                  <a:pt x="616764" y="241339"/>
                </a:lnTo>
                <a:lnTo>
                  <a:pt x="603924" y="199574"/>
                </a:lnTo>
                <a:lnTo>
                  <a:pt x="585268" y="159780"/>
                </a:lnTo>
                <a:lnTo>
                  <a:pt x="560902" y="122633"/>
                </a:lnTo>
                <a:lnTo>
                  <a:pt x="530936" y="88806"/>
                </a:lnTo>
                <a:lnTo>
                  <a:pt x="495476" y="58977"/>
                </a:lnTo>
                <a:lnTo>
                  <a:pt x="456044" y="34642"/>
                </a:lnTo>
                <a:lnTo>
                  <a:pt x="414535" y="16772"/>
                </a:lnTo>
                <a:lnTo>
                  <a:pt x="371625" y="5261"/>
                </a:lnTo>
                <a:lnTo>
                  <a:pt x="327989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076692" y="303148"/>
            <a:ext cx="625475" cy="586740"/>
          </a:xfrm>
          <a:custGeom>
            <a:avLst/>
            <a:gdLst/>
            <a:ahLst/>
            <a:cxnLst/>
            <a:rect l="l" t="t" r="r" b="b"/>
            <a:pathLst>
              <a:path w="625475" h="586740">
                <a:moveTo>
                  <a:pt x="624852" y="312547"/>
                </a:moveTo>
                <a:lnTo>
                  <a:pt x="312674" y="312547"/>
                </a:lnTo>
                <a:lnTo>
                  <a:pt x="463676" y="586359"/>
                </a:lnTo>
                <a:lnTo>
                  <a:pt x="504782" y="559256"/>
                </a:lnTo>
                <a:lnTo>
                  <a:pt x="540612" y="526573"/>
                </a:lnTo>
                <a:lnTo>
                  <a:pt x="570725" y="489074"/>
                </a:lnTo>
                <a:lnTo>
                  <a:pt x="594683" y="447522"/>
                </a:lnTo>
                <a:lnTo>
                  <a:pt x="612044" y="402682"/>
                </a:lnTo>
                <a:lnTo>
                  <a:pt x="622370" y="355319"/>
                </a:lnTo>
                <a:lnTo>
                  <a:pt x="624852" y="312547"/>
                </a:lnTo>
                <a:close/>
              </a:path>
              <a:path w="625475" h="586740">
                <a:moveTo>
                  <a:pt x="306197" y="0"/>
                </a:moveTo>
                <a:lnTo>
                  <a:pt x="260055" y="4341"/>
                </a:lnTo>
                <a:lnTo>
                  <a:pt x="216155" y="15097"/>
                </a:lnTo>
                <a:lnTo>
                  <a:pt x="174971" y="31773"/>
                </a:lnTo>
                <a:lnTo>
                  <a:pt x="136976" y="53876"/>
                </a:lnTo>
                <a:lnTo>
                  <a:pt x="102641" y="80910"/>
                </a:lnTo>
                <a:lnTo>
                  <a:pt x="72441" y="112383"/>
                </a:lnTo>
                <a:lnTo>
                  <a:pt x="46847" y="147799"/>
                </a:lnTo>
                <a:lnTo>
                  <a:pt x="26333" y="186666"/>
                </a:lnTo>
                <a:lnTo>
                  <a:pt x="11372" y="228488"/>
                </a:lnTo>
                <a:lnTo>
                  <a:pt x="2437" y="272772"/>
                </a:lnTo>
                <a:lnTo>
                  <a:pt x="0" y="319024"/>
                </a:lnTo>
                <a:lnTo>
                  <a:pt x="312674" y="312547"/>
                </a:lnTo>
                <a:lnTo>
                  <a:pt x="624852" y="312547"/>
                </a:lnTo>
                <a:lnTo>
                  <a:pt x="620879" y="260083"/>
                </a:lnTo>
                <a:lnTo>
                  <a:pt x="610123" y="216202"/>
                </a:lnTo>
                <a:lnTo>
                  <a:pt x="593447" y="175026"/>
                </a:lnTo>
                <a:lnTo>
                  <a:pt x="571344" y="137032"/>
                </a:lnTo>
                <a:lnTo>
                  <a:pt x="544310" y="102693"/>
                </a:lnTo>
                <a:lnTo>
                  <a:pt x="512837" y="72483"/>
                </a:lnTo>
                <a:lnTo>
                  <a:pt x="477421" y="46879"/>
                </a:lnTo>
                <a:lnTo>
                  <a:pt x="438554" y="26354"/>
                </a:lnTo>
                <a:lnTo>
                  <a:pt x="396732" y="11382"/>
                </a:lnTo>
                <a:lnTo>
                  <a:pt x="352448" y="2439"/>
                </a:lnTo>
                <a:lnTo>
                  <a:pt x="306197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01055" y="356615"/>
            <a:ext cx="2575560" cy="2575560"/>
          </a:xfrm>
          <a:custGeom>
            <a:avLst/>
            <a:gdLst/>
            <a:ahLst/>
            <a:cxnLst/>
            <a:rect l="l" t="t" r="r" b="b"/>
            <a:pathLst>
              <a:path w="2575559" h="2575560">
                <a:moveTo>
                  <a:pt x="1287779" y="0"/>
                </a:moveTo>
                <a:lnTo>
                  <a:pt x="1239502" y="888"/>
                </a:lnTo>
                <a:lnTo>
                  <a:pt x="1191674" y="3532"/>
                </a:lnTo>
                <a:lnTo>
                  <a:pt x="1144324" y="7901"/>
                </a:lnTo>
                <a:lnTo>
                  <a:pt x="1097486" y="13963"/>
                </a:lnTo>
                <a:lnTo>
                  <a:pt x="1051189" y="21687"/>
                </a:lnTo>
                <a:lnTo>
                  <a:pt x="1005465" y="31043"/>
                </a:lnTo>
                <a:lnTo>
                  <a:pt x="960344" y="41999"/>
                </a:lnTo>
                <a:lnTo>
                  <a:pt x="915859" y="54525"/>
                </a:lnTo>
                <a:lnTo>
                  <a:pt x="872041" y="68588"/>
                </a:lnTo>
                <a:lnTo>
                  <a:pt x="828919" y="84157"/>
                </a:lnTo>
                <a:lnTo>
                  <a:pt x="786526" y="101203"/>
                </a:lnTo>
                <a:lnTo>
                  <a:pt x="744893" y="119692"/>
                </a:lnTo>
                <a:lnTo>
                  <a:pt x="704051" y="139596"/>
                </a:lnTo>
                <a:lnTo>
                  <a:pt x="664030" y="160881"/>
                </a:lnTo>
                <a:lnTo>
                  <a:pt x="624863" y="183518"/>
                </a:lnTo>
                <a:lnTo>
                  <a:pt x="586579" y="207474"/>
                </a:lnTo>
                <a:lnTo>
                  <a:pt x="549211" y="232720"/>
                </a:lnTo>
                <a:lnTo>
                  <a:pt x="512789" y="259223"/>
                </a:lnTo>
                <a:lnTo>
                  <a:pt x="477345" y="286952"/>
                </a:lnTo>
                <a:lnTo>
                  <a:pt x="442910" y="315877"/>
                </a:lnTo>
                <a:lnTo>
                  <a:pt x="409514" y="345967"/>
                </a:lnTo>
                <a:lnTo>
                  <a:pt x="377190" y="377190"/>
                </a:lnTo>
                <a:lnTo>
                  <a:pt x="345967" y="409514"/>
                </a:lnTo>
                <a:lnTo>
                  <a:pt x="315877" y="442910"/>
                </a:lnTo>
                <a:lnTo>
                  <a:pt x="286952" y="477345"/>
                </a:lnTo>
                <a:lnTo>
                  <a:pt x="259223" y="512789"/>
                </a:lnTo>
                <a:lnTo>
                  <a:pt x="232720" y="549211"/>
                </a:lnTo>
                <a:lnTo>
                  <a:pt x="207474" y="586579"/>
                </a:lnTo>
                <a:lnTo>
                  <a:pt x="183518" y="624863"/>
                </a:lnTo>
                <a:lnTo>
                  <a:pt x="160881" y="664030"/>
                </a:lnTo>
                <a:lnTo>
                  <a:pt x="139596" y="704051"/>
                </a:lnTo>
                <a:lnTo>
                  <a:pt x="119692" y="744893"/>
                </a:lnTo>
                <a:lnTo>
                  <a:pt x="101203" y="786526"/>
                </a:lnTo>
                <a:lnTo>
                  <a:pt x="84157" y="828919"/>
                </a:lnTo>
                <a:lnTo>
                  <a:pt x="68588" y="872041"/>
                </a:lnTo>
                <a:lnTo>
                  <a:pt x="54525" y="915859"/>
                </a:lnTo>
                <a:lnTo>
                  <a:pt x="41999" y="960344"/>
                </a:lnTo>
                <a:lnTo>
                  <a:pt x="31043" y="1005465"/>
                </a:lnTo>
                <a:lnTo>
                  <a:pt x="21687" y="1051189"/>
                </a:lnTo>
                <a:lnTo>
                  <a:pt x="13963" y="1097486"/>
                </a:lnTo>
                <a:lnTo>
                  <a:pt x="7901" y="1144324"/>
                </a:lnTo>
                <a:lnTo>
                  <a:pt x="3532" y="1191674"/>
                </a:lnTo>
                <a:lnTo>
                  <a:pt x="888" y="1239502"/>
                </a:lnTo>
                <a:lnTo>
                  <a:pt x="0" y="1287780"/>
                </a:lnTo>
                <a:lnTo>
                  <a:pt x="888" y="1336057"/>
                </a:lnTo>
                <a:lnTo>
                  <a:pt x="3532" y="1383885"/>
                </a:lnTo>
                <a:lnTo>
                  <a:pt x="7901" y="1431235"/>
                </a:lnTo>
                <a:lnTo>
                  <a:pt x="13963" y="1478073"/>
                </a:lnTo>
                <a:lnTo>
                  <a:pt x="21687" y="1524370"/>
                </a:lnTo>
                <a:lnTo>
                  <a:pt x="31043" y="1570094"/>
                </a:lnTo>
                <a:lnTo>
                  <a:pt x="41999" y="1615215"/>
                </a:lnTo>
                <a:lnTo>
                  <a:pt x="54525" y="1659700"/>
                </a:lnTo>
                <a:lnTo>
                  <a:pt x="68588" y="1703518"/>
                </a:lnTo>
                <a:lnTo>
                  <a:pt x="84157" y="1746640"/>
                </a:lnTo>
                <a:lnTo>
                  <a:pt x="101203" y="1789033"/>
                </a:lnTo>
                <a:lnTo>
                  <a:pt x="119692" y="1830666"/>
                </a:lnTo>
                <a:lnTo>
                  <a:pt x="139596" y="1871508"/>
                </a:lnTo>
                <a:lnTo>
                  <a:pt x="160881" y="1911529"/>
                </a:lnTo>
                <a:lnTo>
                  <a:pt x="183518" y="1950696"/>
                </a:lnTo>
                <a:lnTo>
                  <a:pt x="207474" y="1988980"/>
                </a:lnTo>
                <a:lnTo>
                  <a:pt x="232720" y="2026348"/>
                </a:lnTo>
                <a:lnTo>
                  <a:pt x="259223" y="2062770"/>
                </a:lnTo>
                <a:lnTo>
                  <a:pt x="286952" y="2098214"/>
                </a:lnTo>
                <a:lnTo>
                  <a:pt x="315877" y="2132649"/>
                </a:lnTo>
                <a:lnTo>
                  <a:pt x="345967" y="2166045"/>
                </a:lnTo>
                <a:lnTo>
                  <a:pt x="377189" y="2198370"/>
                </a:lnTo>
                <a:lnTo>
                  <a:pt x="409514" y="2229592"/>
                </a:lnTo>
                <a:lnTo>
                  <a:pt x="442910" y="2259682"/>
                </a:lnTo>
                <a:lnTo>
                  <a:pt x="477345" y="2288607"/>
                </a:lnTo>
                <a:lnTo>
                  <a:pt x="512789" y="2316336"/>
                </a:lnTo>
                <a:lnTo>
                  <a:pt x="549211" y="2342839"/>
                </a:lnTo>
                <a:lnTo>
                  <a:pt x="586579" y="2368085"/>
                </a:lnTo>
                <a:lnTo>
                  <a:pt x="624863" y="2392041"/>
                </a:lnTo>
                <a:lnTo>
                  <a:pt x="664030" y="2414678"/>
                </a:lnTo>
                <a:lnTo>
                  <a:pt x="704051" y="2435963"/>
                </a:lnTo>
                <a:lnTo>
                  <a:pt x="744893" y="2455867"/>
                </a:lnTo>
                <a:lnTo>
                  <a:pt x="786526" y="2474356"/>
                </a:lnTo>
                <a:lnTo>
                  <a:pt x="828919" y="2491402"/>
                </a:lnTo>
                <a:lnTo>
                  <a:pt x="872041" y="2506971"/>
                </a:lnTo>
                <a:lnTo>
                  <a:pt x="915859" y="2521034"/>
                </a:lnTo>
                <a:lnTo>
                  <a:pt x="960344" y="2533560"/>
                </a:lnTo>
                <a:lnTo>
                  <a:pt x="1005465" y="2544516"/>
                </a:lnTo>
                <a:lnTo>
                  <a:pt x="1051189" y="2553872"/>
                </a:lnTo>
                <a:lnTo>
                  <a:pt x="1097486" y="2561596"/>
                </a:lnTo>
                <a:lnTo>
                  <a:pt x="1144324" y="2567658"/>
                </a:lnTo>
                <a:lnTo>
                  <a:pt x="1191674" y="2572027"/>
                </a:lnTo>
                <a:lnTo>
                  <a:pt x="1239502" y="2574671"/>
                </a:lnTo>
                <a:lnTo>
                  <a:pt x="1287779" y="2575560"/>
                </a:lnTo>
                <a:lnTo>
                  <a:pt x="1336057" y="2574671"/>
                </a:lnTo>
                <a:lnTo>
                  <a:pt x="1383885" y="2572027"/>
                </a:lnTo>
                <a:lnTo>
                  <a:pt x="1431235" y="2567658"/>
                </a:lnTo>
                <a:lnTo>
                  <a:pt x="1478073" y="2561596"/>
                </a:lnTo>
                <a:lnTo>
                  <a:pt x="1524370" y="2553872"/>
                </a:lnTo>
                <a:lnTo>
                  <a:pt x="1570094" y="2544516"/>
                </a:lnTo>
                <a:lnTo>
                  <a:pt x="1615215" y="2533560"/>
                </a:lnTo>
                <a:lnTo>
                  <a:pt x="1659700" y="2521034"/>
                </a:lnTo>
                <a:lnTo>
                  <a:pt x="1703518" y="2506971"/>
                </a:lnTo>
                <a:lnTo>
                  <a:pt x="1746640" y="2491402"/>
                </a:lnTo>
                <a:lnTo>
                  <a:pt x="1789033" y="2474356"/>
                </a:lnTo>
                <a:lnTo>
                  <a:pt x="1830666" y="2455867"/>
                </a:lnTo>
                <a:lnTo>
                  <a:pt x="1871508" y="2435963"/>
                </a:lnTo>
                <a:lnTo>
                  <a:pt x="1911529" y="2414678"/>
                </a:lnTo>
                <a:lnTo>
                  <a:pt x="1950696" y="2392041"/>
                </a:lnTo>
                <a:lnTo>
                  <a:pt x="1988980" y="2368085"/>
                </a:lnTo>
                <a:lnTo>
                  <a:pt x="2026348" y="2342839"/>
                </a:lnTo>
                <a:lnTo>
                  <a:pt x="2062770" y="2316336"/>
                </a:lnTo>
                <a:lnTo>
                  <a:pt x="2098214" y="2288607"/>
                </a:lnTo>
                <a:lnTo>
                  <a:pt x="2132649" y="2259682"/>
                </a:lnTo>
                <a:lnTo>
                  <a:pt x="2166045" y="2229592"/>
                </a:lnTo>
                <a:lnTo>
                  <a:pt x="2198370" y="2198370"/>
                </a:lnTo>
                <a:lnTo>
                  <a:pt x="2229592" y="2166045"/>
                </a:lnTo>
                <a:lnTo>
                  <a:pt x="2259682" y="2132649"/>
                </a:lnTo>
                <a:lnTo>
                  <a:pt x="2288607" y="2098214"/>
                </a:lnTo>
                <a:lnTo>
                  <a:pt x="2316336" y="2062770"/>
                </a:lnTo>
                <a:lnTo>
                  <a:pt x="2342839" y="2026348"/>
                </a:lnTo>
                <a:lnTo>
                  <a:pt x="2368085" y="1988980"/>
                </a:lnTo>
                <a:lnTo>
                  <a:pt x="2392041" y="1950696"/>
                </a:lnTo>
                <a:lnTo>
                  <a:pt x="2414678" y="1911529"/>
                </a:lnTo>
                <a:lnTo>
                  <a:pt x="2435963" y="1871508"/>
                </a:lnTo>
                <a:lnTo>
                  <a:pt x="2455867" y="1830666"/>
                </a:lnTo>
                <a:lnTo>
                  <a:pt x="2474356" y="1789033"/>
                </a:lnTo>
                <a:lnTo>
                  <a:pt x="2491402" y="1746640"/>
                </a:lnTo>
                <a:lnTo>
                  <a:pt x="2506971" y="1703518"/>
                </a:lnTo>
                <a:lnTo>
                  <a:pt x="2521034" y="1659700"/>
                </a:lnTo>
                <a:lnTo>
                  <a:pt x="2533560" y="1615215"/>
                </a:lnTo>
                <a:lnTo>
                  <a:pt x="2544516" y="1570094"/>
                </a:lnTo>
                <a:lnTo>
                  <a:pt x="2553872" y="1524370"/>
                </a:lnTo>
                <a:lnTo>
                  <a:pt x="2561596" y="1478073"/>
                </a:lnTo>
                <a:lnTo>
                  <a:pt x="2567658" y="1431235"/>
                </a:lnTo>
                <a:lnTo>
                  <a:pt x="2572027" y="1383885"/>
                </a:lnTo>
                <a:lnTo>
                  <a:pt x="2574671" y="1336057"/>
                </a:lnTo>
                <a:lnTo>
                  <a:pt x="2575560" y="1287780"/>
                </a:lnTo>
                <a:lnTo>
                  <a:pt x="2574671" y="1239502"/>
                </a:lnTo>
                <a:lnTo>
                  <a:pt x="2572027" y="1191674"/>
                </a:lnTo>
                <a:lnTo>
                  <a:pt x="2567658" y="1144324"/>
                </a:lnTo>
                <a:lnTo>
                  <a:pt x="2561596" y="1097486"/>
                </a:lnTo>
                <a:lnTo>
                  <a:pt x="2553872" y="1051189"/>
                </a:lnTo>
                <a:lnTo>
                  <a:pt x="2544516" y="1005465"/>
                </a:lnTo>
                <a:lnTo>
                  <a:pt x="2533560" y="960344"/>
                </a:lnTo>
                <a:lnTo>
                  <a:pt x="2521034" y="915859"/>
                </a:lnTo>
                <a:lnTo>
                  <a:pt x="2506971" y="872041"/>
                </a:lnTo>
                <a:lnTo>
                  <a:pt x="2491402" y="828919"/>
                </a:lnTo>
                <a:lnTo>
                  <a:pt x="2474356" y="786526"/>
                </a:lnTo>
                <a:lnTo>
                  <a:pt x="2455867" y="744893"/>
                </a:lnTo>
                <a:lnTo>
                  <a:pt x="2435963" y="704051"/>
                </a:lnTo>
                <a:lnTo>
                  <a:pt x="2414678" y="664030"/>
                </a:lnTo>
                <a:lnTo>
                  <a:pt x="2392041" y="624863"/>
                </a:lnTo>
                <a:lnTo>
                  <a:pt x="2368085" y="586579"/>
                </a:lnTo>
                <a:lnTo>
                  <a:pt x="2342839" y="549211"/>
                </a:lnTo>
                <a:lnTo>
                  <a:pt x="2316336" y="512789"/>
                </a:lnTo>
                <a:lnTo>
                  <a:pt x="2288607" y="477345"/>
                </a:lnTo>
                <a:lnTo>
                  <a:pt x="2259682" y="442910"/>
                </a:lnTo>
                <a:lnTo>
                  <a:pt x="2229592" y="409514"/>
                </a:lnTo>
                <a:lnTo>
                  <a:pt x="2198370" y="377190"/>
                </a:lnTo>
                <a:lnTo>
                  <a:pt x="2166045" y="345967"/>
                </a:lnTo>
                <a:lnTo>
                  <a:pt x="2132649" y="315877"/>
                </a:lnTo>
                <a:lnTo>
                  <a:pt x="2098214" y="286952"/>
                </a:lnTo>
                <a:lnTo>
                  <a:pt x="2062770" y="259223"/>
                </a:lnTo>
                <a:lnTo>
                  <a:pt x="2026348" y="232720"/>
                </a:lnTo>
                <a:lnTo>
                  <a:pt x="1988980" y="207474"/>
                </a:lnTo>
                <a:lnTo>
                  <a:pt x="1950696" y="183518"/>
                </a:lnTo>
                <a:lnTo>
                  <a:pt x="1911529" y="160881"/>
                </a:lnTo>
                <a:lnTo>
                  <a:pt x="1871508" y="139596"/>
                </a:lnTo>
                <a:lnTo>
                  <a:pt x="1830666" y="119692"/>
                </a:lnTo>
                <a:lnTo>
                  <a:pt x="1789033" y="101203"/>
                </a:lnTo>
                <a:lnTo>
                  <a:pt x="1746640" y="84157"/>
                </a:lnTo>
                <a:lnTo>
                  <a:pt x="1703518" y="68588"/>
                </a:lnTo>
                <a:lnTo>
                  <a:pt x="1659700" y="54525"/>
                </a:lnTo>
                <a:lnTo>
                  <a:pt x="1615215" y="41999"/>
                </a:lnTo>
                <a:lnTo>
                  <a:pt x="1570094" y="31043"/>
                </a:lnTo>
                <a:lnTo>
                  <a:pt x="1524370" y="21687"/>
                </a:lnTo>
                <a:lnTo>
                  <a:pt x="1478073" y="13963"/>
                </a:lnTo>
                <a:lnTo>
                  <a:pt x="1431235" y="7901"/>
                </a:lnTo>
                <a:lnTo>
                  <a:pt x="1383885" y="3532"/>
                </a:lnTo>
                <a:lnTo>
                  <a:pt x="1336057" y="888"/>
                </a:lnTo>
                <a:lnTo>
                  <a:pt x="1287779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03840" y="460289"/>
            <a:ext cx="2369820" cy="2369820"/>
          </a:xfrm>
          <a:custGeom>
            <a:avLst/>
            <a:gdLst/>
            <a:ahLst/>
            <a:cxnLst/>
            <a:rect l="l" t="t" r="r" b="b"/>
            <a:pathLst>
              <a:path w="2369820" h="2369820">
                <a:moveTo>
                  <a:pt x="1202961" y="0"/>
                </a:moveTo>
                <a:lnTo>
                  <a:pt x="1158447" y="192"/>
                </a:lnTo>
                <a:lnTo>
                  <a:pt x="1114025" y="2049"/>
                </a:lnTo>
                <a:lnTo>
                  <a:pt x="1069744" y="5561"/>
                </a:lnTo>
                <a:lnTo>
                  <a:pt x="1025654" y="10717"/>
                </a:lnTo>
                <a:lnTo>
                  <a:pt x="981803" y="17510"/>
                </a:lnTo>
                <a:lnTo>
                  <a:pt x="938241" y="25929"/>
                </a:lnTo>
                <a:lnTo>
                  <a:pt x="895017" y="35964"/>
                </a:lnTo>
                <a:lnTo>
                  <a:pt x="852180" y="47607"/>
                </a:lnTo>
                <a:lnTo>
                  <a:pt x="809779" y="60847"/>
                </a:lnTo>
                <a:lnTo>
                  <a:pt x="767862" y="75676"/>
                </a:lnTo>
                <a:lnTo>
                  <a:pt x="726481" y="92083"/>
                </a:lnTo>
                <a:lnTo>
                  <a:pt x="685682" y="110059"/>
                </a:lnTo>
                <a:lnTo>
                  <a:pt x="645517" y="129595"/>
                </a:lnTo>
                <a:lnTo>
                  <a:pt x="606033" y="150682"/>
                </a:lnTo>
                <a:lnTo>
                  <a:pt x="567280" y="173309"/>
                </a:lnTo>
                <a:lnTo>
                  <a:pt x="529307" y="197466"/>
                </a:lnTo>
                <a:lnTo>
                  <a:pt x="492163" y="223146"/>
                </a:lnTo>
                <a:lnTo>
                  <a:pt x="455897" y="250338"/>
                </a:lnTo>
                <a:lnTo>
                  <a:pt x="420559" y="279032"/>
                </a:lnTo>
                <a:lnTo>
                  <a:pt x="386197" y="309219"/>
                </a:lnTo>
                <a:lnTo>
                  <a:pt x="352861" y="340890"/>
                </a:lnTo>
                <a:lnTo>
                  <a:pt x="320600" y="374036"/>
                </a:lnTo>
                <a:lnTo>
                  <a:pt x="289463" y="408645"/>
                </a:lnTo>
                <a:lnTo>
                  <a:pt x="259498" y="444710"/>
                </a:lnTo>
                <a:lnTo>
                  <a:pt x="230756" y="482220"/>
                </a:lnTo>
                <a:lnTo>
                  <a:pt x="203285" y="521166"/>
                </a:lnTo>
                <a:lnTo>
                  <a:pt x="177373" y="561166"/>
                </a:lnTo>
                <a:lnTo>
                  <a:pt x="153268" y="601811"/>
                </a:lnTo>
                <a:lnTo>
                  <a:pt x="130960" y="643052"/>
                </a:lnTo>
                <a:lnTo>
                  <a:pt x="110440" y="684839"/>
                </a:lnTo>
                <a:lnTo>
                  <a:pt x="91699" y="727124"/>
                </a:lnTo>
                <a:lnTo>
                  <a:pt x="74726" y="769857"/>
                </a:lnTo>
                <a:lnTo>
                  <a:pt x="59512" y="812989"/>
                </a:lnTo>
                <a:lnTo>
                  <a:pt x="46049" y="856471"/>
                </a:lnTo>
                <a:lnTo>
                  <a:pt x="34325" y="900254"/>
                </a:lnTo>
                <a:lnTo>
                  <a:pt x="24333" y="944289"/>
                </a:lnTo>
                <a:lnTo>
                  <a:pt x="16062" y="988527"/>
                </a:lnTo>
                <a:lnTo>
                  <a:pt x="9502" y="1032918"/>
                </a:lnTo>
                <a:lnTo>
                  <a:pt x="4645" y="1077414"/>
                </a:lnTo>
                <a:lnTo>
                  <a:pt x="1481" y="1121965"/>
                </a:lnTo>
                <a:lnTo>
                  <a:pt x="0" y="1166522"/>
                </a:lnTo>
                <a:lnTo>
                  <a:pt x="192" y="1211036"/>
                </a:lnTo>
                <a:lnTo>
                  <a:pt x="2049" y="1255458"/>
                </a:lnTo>
                <a:lnTo>
                  <a:pt x="5561" y="1299739"/>
                </a:lnTo>
                <a:lnTo>
                  <a:pt x="10717" y="1343829"/>
                </a:lnTo>
                <a:lnTo>
                  <a:pt x="17510" y="1387680"/>
                </a:lnTo>
                <a:lnTo>
                  <a:pt x="25929" y="1431242"/>
                </a:lnTo>
                <a:lnTo>
                  <a:pt x="35964" y="1474466"/>
                </a:lnTo>
                <a:lnTo>
                  <a:pt x="47607" y="1517303"/>
                </a:lnTo>
                <a:lnTo>
                  <a:pt x="60847" y="1559704"/>
                </a:lnTo>
                <a:lnTo>
                  <a:pt x="75676" y="1601620"/>
                </a:lnTo>
                <a:lnTo>
                  <a:pt x="92083" y="1643002"/>
                </a:lnTo>
                <a:lnTo>
                  <a:pt x="110059" y="1683800"/>
                </a:lnTo>
                <a:lnTo>
                  <a:pt x="129595" y="1723966"/>
                </a:lnTo>
                <a:lnTo>
                  <a:pt x="150682" y="1763450"/>
                </a:lnTo>
                <a:lnTo>
                  <a:pt x="173309" y="1802203"/>
                </a:lnTo>
                <a:lnTo>
                  <a:pt x="197466" y="1840176"/>
                </a:lnTo>
                <a:lnTo>
                  <a:pt x="223146" y="1877320"/>
                </a:lnTo>
                <a:lnTo>
                  <a:pt x="250338" y="1913586"/>
                </a:lnTo>
                <a:lnTo>
                  <a:pt x="279032" y="1948924"/>
                </a:lnTo>
                <a:lnTo>
                  <a:pt x="309219" y="1983286"/>
                </a:lnTo>
                <a:lnTo>
                  <a:pt x="340890" y="2016622"/>
                </a:lnTo>
                <a:lnTo>
                  <a:pt x="374036" y="2048883"/>
                </a:lnTo>
                <a:lnTo>
                  <a:pt x="408645" y="2080020"/>
                </a:lnTo>
                <a:lnTo>
                  <a:pt x="444710" y="2109985"/>
                </a:lnTo>
                <a:lnTo>
                  <a:pt x="482220" y="2138727"/>
                </a:lnTo>
                <a:lnTo>
                  <a:pt x="521166" y="2166197"/>
                </a:lnTo>
                <a:lnTo>
                  <a:pt x="561166" y="2192110"/>
                </a:lnTo>
                <a:lnTo>
                  <a:pt x="601811" y="2216215"/>
                </a:lnTo>
                <a:lnTo>
                  <a:pt x="643052" y="2238523"/>
                </a:lnTo>
                <a:lnTo>
                  <a:pt x="684839" y="2259043"/>
                </a:lnTo>
                <a:lnTo>
                  <a:pt x="727124" y="2277784"/>
                </a:lnTo>
                <a:lnTo>
                  <a:pt x="769857" y="2294757"/>
                </a:lnTo>
                <a:lnTo>
                  <a:pt x="812989" y="2309970"/>
                </a:lnTo>
                <a:lnTo>
                  <a:pt x="856471" y="2323434"/>
                </a:lnTo>
                <a:lnTo>
                  <a:pt x="900254" y="2335157"/>
                </a:lnTo>
                <a:lnTo>
                  <a:pt x="944289" y="2345150"/>
                </a:lnTo>
                <a:lnTo>
                  <a:pt x="988527" y="2353421"/>
                </a:lnTo>
                <a:lnTo>
                  <a:pt x="1032918" y="2359981"/>
                </a:lnTo>
                <a:lnTo>
                  <a:pt x="1077414" y="2364838"/>
                </a:lnTo>
                <a:lnTo>
                  <a:pt x="1121965" y="2368002"/>
                </a:lnTo>
                <a:lnTo>
                  <a:pt x="1166522" y="2369483"/>
                </a:lnTo>
                <a:lnTo>
                  <a:pt x="1211036" y="2369291"/>
                </a:lnTo>
                <a:lnTo>
                  <a:pt x="1255458" y="2367434"/>
                </a:lnTo>
                <a:lnTo>
                  <a:pt x="1299739" y="2363922"/>
                </a:lnTo>
                <a:lnTo>
                  <a:pt x="1343829" y="2358765"/>
                </a:lnTo>
                <a:lnTo>
                  <a:pt x="1387680" y="2351973"/>
                </a:lnTo>
                <a:lnTo>
                  <a:pt x="1431242" y="2343554"/>
                </a:lnTo>
                <a:lnTo>
                  <a:pt x="1474466" y="2333519"/>
                </a:lnTo>
                <a:lnTo>
                  <a:pt x="1517303" y="2321876"/>
                </a:lnTo>
                <a:lnTo>
                  <a:pt x="1559704" y="2308636"/>
                </a:lnTo>
                <a:lnTo>
                  <a:pt x="1601620" y="2293807"/>
                </a:lnTo>
                <a:lnTo>
                  <a:pt x="1643002" y="2277400"/>
                </a:lnTo>
                <a:lnTo>
                  <a:pt x="1683800" y="2259423"/>
                </a:lnTo>
                <a:lnTo>
                  <a:pt x="1723966" y="2239887"/>
                </a:lnTo>
                <a:lnTo>
                  <a:pt x="1763450" y="2218801"/>
                </a:lnTo>
                <a:lnTo>
                  <a:pt x="1802203" y="2196174"/>
                </a:lnTo>
                <a:lnTo>
                  <a:pt x="1840176" y="2172016"/>
                </a:lnTo>
                <a:lnTo>
                  <a:pt x="1877320" y="2146337"/>
                </a:lnTo>
                <a:lnTo>
                  <a:pt x="1913586" y="2119145"/>
                </a:lnTo>
                <a:lnTo>
                  <a:pt x="1948924" y="2090451"/>
                </a:lnTo>
                <a:lnTo>
                  <a:pt x="1983286" y="2060263"/>
                </a:lnTo>
                <a:lnTo>
                  <a:pt x="2016622" y="2028592"/>
                </a:lnTo>
                <a:lnTo>
                  <a:pt x="2048883" y="1995447"/>
                </a:lnTo>
                <a:lnTo>
                  <a:pt x="2080020" y="1960838"/>
                </a:lnTo>
                <a:lnTo>
                  <a:pt x="2109985" y="1924773"/>
                </a:lnTo>
                <a:lnTo>
                  <a:pt x="2138727" y="1887263"/>
                </a:lnTo>
                <a:lnTo>
                  <a:pt x="2166197" y="1848316"/>
                </a:lnTo>
                <a:lnTo>
                  <a:pt x="2192110" y="1808316"/>
                </a:lnTo>
                <a:lnTo>
                  <a:pt x="2216215" y="1767672"/>
                </a:lnTo>
                <a:lnTo>
                  <a:pt x="2238523" y="1726431"/>
                </a:lnTo>
                <a:lnTo>
                  <a:pt x="2259043" y="1684644"/>
                </a:lnTo>
                <a:lnTo>
                  <a:pt x="2277784" y="1642359"/>
                </a:lnTo>
                <a:lnTo>
                  <a:pt x="2294757" y="1599626"/>
                </a:lnTo>
                <a:lnTo>
                  <a:pt x="2309970" y="1556494"/>
                </a:lnTo>
                <a:lnTo>
                  <a:pt x="2323434" y="1513012"/>
                </a:lnTo>
                <a:lnTo>
                  <a:pt x="2335157" y="1469228"/>
                </a:lnTo>
                <a:lnTo>
                  <a:pt x="2345150" y="1425193"/>
                </a:lnTo>
                <a:lnTo>
                  <a:pt x="2353421" y="1380956"/>
                </a:lnTo>
                <a:lnTo>
                  <a:pt x="2359981" y="1336565"/>
                </a:lnTo>
                <a:lnTo>
                  <a:pt x="2364838" y="1292069"/>
                </a:lnTo>
                <a:lnTo>
                  <a:pt x="2368002" y="1247518"/>
                </a:lnTo>
                <a:lnTo>
                  <a:pt x="2369483" y="1202961"/>
                </a:lnTo>
                <a:lnTo>
                  <a:pt x="2369291" y="1158447"/>
                </a:lnTo>
                <a:lnTo>
                  <a:pt x="2367434" y="1114025"/>
                </a:lnTo>
                <a:lnTo>
                  <a:pt x="2363922" y="1069744"/>
                </a:lnTo>
                <a:lnTo>
                  <a:pt x="2358765" y="1025654"/>
                </a:lnTo>
                <a:lnTo>
                  <a:pt x="2351973" y="981803"/>
                </a:lnTo>
                <a:lnTo>
                  <a:pt x="2343554" y="938241"/>
                </a:lnTo>
                <a:lnTo>
                  <a:pt x="2333519" y="895017"/>
                </a:lnTo>
                <a:lnTo>
                  <a:pt x="2321876" y="852180"/>
                </a:lnTo>
                <a:lnTo>
                  <a:pt x="2308636" y="809779"/>
                </a:lnTo>
                <a:lnTo>
                  <a:pt x="2293807" y="767862"/>
                </a:lnTo>
                <a:lnTo>
                  <a:pt x="2277400" y="726481"/>
                </a:lnTo>
                <a:lnTo>
                  <a:pt x="2259423" y="685682"/>
                </a:lnTo>
                <a:lnTo>
                  <a:pt x="2239887" y="645517"/>
                </a:lnTo>
                <a:lnTo>
                  <a:pt x="2218801" y="606033"/>
                </a:lnTo>
                <a:lnTo>
                  <a:pt x="2196174" y="567280"/>
                </a:lnTo>
                <a:lnTo>
                  <a:pt x="2172016" y="529307"/>
                </a:lnTo>
                <a:lnTo>
                  <a:pt x="2146337" y="492163"/>
                </a:lnTo>
                <a:lnTo>
                  <a:pt x="2119145" y="455897"/>
                </a:lnTo>
                <a:lnTo>
                  <a:pt x="2090451" y="420559"/>
                </a:lnTo>
                <a:lnTo>
                  <a:pt x="2060263" y="386197"/>
                </a:lnTo>
                <a:lnTo>
                  <a:pt x="2028592" y="352861"/>
                </a:lnTo>
                <a:lnTo>
                  <a:pt x="1995447" y="320600"/>
                </a:lnTo>
                <a:lnTo>
                  <a:pt x="1960838" y="289463"/>
                </a:lnTo>
                <a:lnTo>
                  <a:pt x="1924773" y="259498"/>
                </a:lnTo>
                <a:lnTo>
                  <a:pt x="1887263" y="230756"/>
                </a:lnTo>
                <a:lnTo>
                  <a:pt x="1848316" y="203285"/>
                </a:lnTo>
                <a:lnTo>
                  <a:pt x="1808316" y="177373"/>
                </a:lnTo>
                <a:lnTo>
                  <a:pt x="1767672" y="153268"/>
                </a:lnTo>
                <a:lnTo>
                  <a:pt x="1726431" y="130960"/>
                </a:lnTo>
                <a:lnTo>
                  <a:pt x="1684644" y="110440"/>
                </a:lnTo>
                <a:lnTo>
                  <a:pt x="1642359" y="91699"/>
                </a:lnTo>
                <a:lnTo>
                  <a:pt x="1599626" y="74726"/>
                </a:lnTo>
                <a:lnTo>
                  <a:pt x="1556494" y="59512"/>
                </a:lnTo>
                <a:lnTo>
                  <a:pt x="1513012" y="46049"/>
                </a:lnTo>
                <a:lnTo>
                  <a:pt x="1469228" y="34325"/>
                </a:lnTo>
                <a:lnTo>
                  <a:pt x="1425193" y="24333"/>
                </a:lnTo>
                <a:lnTo>
                  <a:pt x="1380956" y="16062"/>
                </a:lnTo>
                <a:lnTo>
                  <a:pt x="1336565" y="9502"/>
                </a:lnTo>
                <a:lnTo>
                  <a:pt x="1292069" y="4645"/>
                </a:lnTo>
                <a:lnTo>
                  <a:pt x="1247518" y="1481"/>
                </a:lnTo>
                <a:lnTo>
                  <a:pt x="1202961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00914" y="359663"/>
            <a:ext cx="1288415" cy="1997075"/>
          </a:xfrm>
          <a:custGeom>
            <a:avLst/>
            <a:gdLst/>
            <a:ahLst/>
            <a:cxnLst/>
            <a:rect l="l" t="t" r="r" b="b"/>
            <a:pathLst>
              <a:path w="1288415" h="1997075">
                <a:moveTo>
                  <a:pt x="1287921" y="0"/>
                </a:moveTo>
                <a:lnTo>
                  <a:pt x="1237786" y="977"/>
                </a:lnTo>
                <a:lnTo>
                  <a:pt x="1187847" y="3900"/>
                </a:lnTo>
                <a:lnTo>
                  <a:pt x="1138158" y="8750"/>
                </a:lnTo>
                <a:lnTo>
                  <a:pt x="1088774" y="15513"/>
                </a:lnTo>
                <a:lnTo>
                  <a:pt x="1039749" y="24172"/>
                </a:lnTo>
                <a:lnTo>
                  <a:pt x="991138" y="34710"/>
                </a:lnTo>
                <a:lnTo>
                  <a:pt x="942993" y="47112"/>
                </a:lnTo>
                <a:lnTo>
                  <a:pt x="895371" y="61360"/>
                </a:lnTo>
                <a:lnTo>
                  <a:pt x="848324" y="77440"/>
                </a:lnTo>
                <a:lnTo>
                  <a:pt x="801906" y="95334"/>
                </a:lnTo>
                <a:lnTo>
                  <a:pt x="756174" y="115027"/>
                </a:lnTo>
                <a:lnTo>
                  <a:pt x="711179" y="136501"/>
                </a:lnTo>
                <a:lnTo>
                  <a:pt x="666977" y="159741"/>
                </a:lnTo>
                <a:lnTo>
                  <a:pt x="623621" y="184731"/>
                </a:lnTo>
                <a:lnTo>
                  <a:pt x="581166" y="211455"/>
                </a:lnTo>
                <a:lnTo>
                  <a:pt x="541299" y="238724"/>
                </a:lnTo>
                <a:lnTo>
                  <a:pt x="502770" y="267217"/>
                </a:lnTo>
                <a:lnTo>
                  <a:pt x="465588" y="296890"/>
                </a:lnTo>
                <a:lnTo>
                  <a:pt x="429762" y="327700"/>
                </a:lnTo>
                <a:lnTo>
                  <a:pt x="395301" y="359603"/>
                </a:lnTo>
                <a:lnTo>
                  <a:pt x="362214" y="392557"/>
                </a:lnTo>
                <a:lnTo>
                  <a:pt x="330510" y="426518"/>
                </a:lnTo>
                <a:lnTo>
                  <a:pt x="300198" y="461443"/>
                </a:lnTo>
                <a:lnTo>
                  <a:pt x="271286" y="497289"/>
                </a:lnTo>
                <a:lnTo>
                  <a:pt x="243784" y="534012"/>
                </a:lnTo>
                <a:lnTo>
                  <a:pt x="217700" y="571571"/>
                </a:lnTo>
                <a:lnTo>
                  <a:pt x="193044" y="609921"/>
                </a:lnTo>
                <a:lnTo>
                  <a:pt x="169825" y="649019"/>
                </a:lnTo>
                <a:lnTo>
                  <a:pt x="148051" y="688823"/>
                </a:lnTo>
                <a:lnTo>
                  <a:pt x="127732" y="729289"/>
                </a:lnTo>
                <a:lnTo>
                  <a:pt x="108876" y="770373"/>
                </a:lnTo>
                <a:lnTo>
                  <a:pt x="91492" y="812034"/>
                </a:lnTo>
                <a:lnTo>
                  <a:pt x="75589" y="854226"/>
                </a:lnTo>
                <a:lnTo>
                  <a:pt x="61177" y="896909"/>
                </a:lnTo>
                <a:lnTo>
                  <a:pt x="48264" y="940038"/>
                </a:lnTo>
                <a:lnTo>
                  <a:pt x="36858" y="983569"/>
                </a:lnTo>
                <a:lnTo>
                  <a:pt x="26970" y="1027461"/>
                </a:lnTo>
                <a:lnTo>
                  <a:pt x="18608" y="1071670"/>
                </a:lnTo>
                <a:lnTo>
                  <a:pt x="11781" y="1116152"/>
                </a:lnTo>
                <a:lnTo>
                  <a:pt x="6497" y="1160865"/>
                </a:lnTo>
                <a:lnTo>
                  <a:pt x="2767" y="1205766"/>
                </a:lnTo>
                <a:lnTo>
                  <a:pt x="598" y="1250810"/>
                </a:lnTo>
                <a:lnTo>
                  <a:pt x="0" y="1295956"/>
                </a:lnTo>
                <a:lnTo>
                  <a:pt x="981" y="1341159"/>
                </a:lnTo>
                <a:lnTo>
                  <a:pt x="3551" y="1386378"/>
                </a:lnTo>
                <a:lnTo>
                  <a:pt x="7719" y="1431568"/>
                </a:lnTo>
                <a:lnTo>
                  <a:pt x="13493" y="1476686"/>
                </a:lnTo>
                <a:lnTo>
                  <a:pt x="20882" y="1521690"/>
                </a:lnTo>
                <a:lnTo>
                  <a:pt x="29896" y="1566536"/>
                </a:lnTo>
                <a:lnTo>
                  <a:pt x="40543" y="1611181"/>
                </a:lnTo>
                <a:lnTo>
                  <a:pt x="52832" y="1655581"/>
                </a:lnTo>
                <a:lnTo>
                  <a:pt x="66773" y="1699695"/>
                </a:lnTo>
                <a:lnTo>
                  <a:pt x="82374" y="1743478"/>
                </a:lnTo>
                <a:lnTo>
                  <a:pt x="99644" y="1786887"/>
                </a:lnTo>
                <a:lnTo>
                  <a:pt x="118592" y="1829880"/>
                </a:lnTo>
                <a:lnTo>
                  <a:pt x="139226" y="1872413"/>
                </a:lnTo>
                <a:lnTo>
                  <a:pt x="161557" y="1914443"/>
                </a:lnTo>
                <a:lnTo>
                  <a:pt x="185593" y="1955926"/>
                </a:lnTo>
                <a:lnTo>
                  <a:pt x="211342" y="1996821"/>
                </a:lnTo>
                <a:lnTo>
                  <a:pt x="1287921" y="1289304"/>
                </a:lnTo>
                <a:lnTo>
                  <a:pt x="1287921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11396" y="867687"/>
            <a:ext cx="1554480" cy="1554480"/>
          </a:xfrm>
          <a:custGeom>
            <a:avLst/>
            <a:gdLst/>
            <a:ahLst/>
            <a:cxnLst/>
            <a:rect l="l" t="t" r="r" b="b"/>
            <a:pathLst>
              <a:path w="1554479" h="1554480">
                <a:moveTo>
                  <a:pt x="783948" y="0"/>
                </a:moveTo>
                <a:lnTo>
                  <a:pt x="739642" y="919"/>
                </a:lnTo>
                <a:lnTo>
                  <a:pt x="695527" y="4345"/>
                </a:lnTo>
                <a:lnTo>
                  <a:pt x="651716" y="10256"/>
                </a:lnTo>
                <a:lnTo>
                  <a:pt x="608322" y="18630"/>
                </a:lnTo>
                <a:lnTo>
                  <a:pt x="565458" y="29446"/>
                </a:lnTo>
                <a:lnTo>
                  <a:pt x="523237" y="42680"/>
                </a:lnTo>
                <a:lnTo>
                  <a:pt x="481772" y="58313"/>
                </a:lnTo>
                <a:lnTo>
                  <a:pt x="441175" y="76322"/>
                </a:lnTo>
                <a:lnTo>
                  <a:pt x="401561" y="96685"/>
                </a:lnTo>
                <a:lnTo>
                  <a:pt x="363041" y="119381"/>
                </a:lnTo>
                <a:lnTo>
                  <a:pt x="325730" y="144387"/>
                </a:lnTo>
                <a:lnTo>
                  <a:pt x="289739" y="171682"/>
                </a:lnTo>
                <a:lnTo>
                  <a:pt x="255181" y="201245"/>
                </a:lnTo>
                <a:lnTo>
                  <a:pt x="222171" y="233053"/>
                </a:lnTo>
                <a:lnTo>
                  <a:pt x="190820" y="267085"/>
                </a:lnTo>
                <a:lnTo>
                  <a:pt x="161241" y="303319"/>
                </a:lnTo>
                <a:lnTo>
                  <a:pt x="133548" y="341733"/>
                </a:lnTo>
                <a:lnTo>
                  <a:pt x="108192" y="381737"/>
                </a:lnTo>
                <a:lnTo>
                  <a:pt x="85560" y="422678"/>
                </a:lnTo>
                <a:lnTo>
                  <a:pt x="65632" y="464444"/>
                </a:lnTo>
                <a:lnTo>
                  <a:pt x="48386" y="506921"/>
                </a:lnTo>
                <a:lnTo>
                  <a:pt x="33799" y="549998"/>
                </a:lnTo>
                <a:lnTo>
                  <a:pt x="21850" y="593561"/>
                </a:lnTo>
                <a:lnTo>
                  <a:pt x="12518" y="637498"/>
                </a:lnTo>
                <a:lnTo>
                  <a:pt x="5780" y="681695"/>
                </a:lnTo>
                <a:lnTo>
                  <a:pt x="1614" y="726040"/>
                </a:lnTo>
                <a:lnTo>
                  <a:pt x="0" y="770419"/>
                </a:lnTo>
                <a:lnTo>
                  <a:pt x="914" y="814721"/>
                </a:lnTo>
                <a:lnTo>
                  <a:pt x="4335" y="858832"/>
                </a:lnTo>
                <a:lnTo>
                  <a:pt x="10242" y="902639"/>
                </a:lnTo>
                <a:lnTo>
                  <a:pt x="18613" y="946029"/>
                </a:lnTo>
                <a:lnTo>
                  <a:pt x="29425" y="988890"/>
                </a:lnTo>
                <a:lnTo>
                  <a:pt x="42657" y="1031109"/>
                </a:lnTo>
                <a:lnTo>
                  <a:pt x="58288" y="1072573"/>
                </a:lnTo>
                <a:lnTo>
                  <a:pt x="76295" y="1113169"/>
                </a:lnTo>
                <a:lnTo>
                  <a:pt x="96657" y="1152784"/>
                </a:lnTo>
                <a:lnTo>
                  <a:pt x="119351" y="1191305"/>
                </a:lnTo>
                <a:lnTo>
                  <a:pt x="144357" y="1228620"/>
                </a:lnTo>
                <a:lnTo>
                  <a:pt x="171651" y="1264615"/>
                </a:lnTo>
                <a:lnTo>
                  <a:pt x="201214" y="1299178"/>
                </a:lnTo>
                <a:lnTo>
                  <a:pt x="233022" y="1332197"/>
                </a:lnTo>
                <a:lnTo>
                  <a:pt x="267053" y="1363557"/>
                </a:lnTo>
                <a:lnTo>
                  <a:pt x="303287" y="1393146"/>
                </a:lnTo>
                <a:lnTo>
                  <a:pt x="341701" y="1420852"/>
                </a:lnTo>
                <a:lnTo>
                  <a:pt x="381705" y="1446195"/>
                </a:lnTo>
                <a:lnTo>
                  <a:pt x="422646" y="1468814"/>
                </a:lnTo>
                <a:lnTo>
                  <a:pt x="464412" y="1488730"/>
                </a:lnTo>
                <a:lnTo>
                  <a:pt x="506890" y="1505966"/>
                </a:lnTo>
                <a:lnTo>
                  <a:pt x="549967" y="1520543"/>
                </a:lnTo>
                <a:lnTo>
                  <a:pt x="593530" y="1532483"/>
                </a:lnTo>
                <a:lnTo>
                  <a:pt x="637466" y="1541807"/>
                </a:lnTo>
                <a:lnTo>
                  <a:pt x="681663" y="1548538"/>
                </a:lnTo>
                <a:lnTo>
                  <a:pt x="726008" y="1552697"/>
                </a:lnTo>
                <a:lnTo>
                  <a:pt x="770388" y="1554306"/>
                </a:lnTo>
                <a:lnTo>
                  <a:pt x="814689" y="1553386"/>
                </a:lnTo>
                <a:lnTo>
                  <a:pt x="858800" y="1549960"/>
                </a:lnTo>
                <a:lnTo>
                  <a:pt x="902607" y="1544049"/>
                </a:lnTo>
                <a:lnTo>
                  <a:pt x="945998" y="1535675"/>
                </a:lnTo>
                <a:lnTo>
                  <a:pt x="988859" y="1524860"/>
                </a:lnTo>
                <a:lnTo>
                  <a:pt x="1031078" y="1511625"/>
                </a:lnTo>
                <a:lnTo>
                  <a:pt x="1072541" y="1495992"/>
                </a:lnTo>
                <a:lnTo>
                  <a:pt x="1113137" y="1477983"/>
                </a:lnTo>
                <a:lnTo>
                  <a:pt x="1152752" y="1457620"/>
                </a:lnTo>
                <a:lnTo>
                  <a:pt x="1191273" y="1434925"/>
                </a:lnTo>
                <a:lnTo>
                  <a:pt x="1228588" y="1409918"/>
                </a:lnTo>
                <a:lnTo>
                  <a:pt x="1264583" y="1382623"/>
                </a:lnTo>
                <a:lnTo>
                  <a:pt x="1299147" y="1353060"/>
                </a:lnTo>
                <a:lnTo>
                  <a:pt x="1332165" y="1321252"/>
                </a:lnTo>
                <a:lnTo>
                  <a:pt x="1363525" y="1287220"/>
                </a:lnTo>
                <a:lnTo>
                  <a:pt x="1393115" y="1250986"/>
                </a:lnTo>
                <a:lnTo>
                  <a:pt x="1420820" y="1212572"/>
                </a:lnTo>
                <a:lnTo>
                  <a:pt x="1446177" y="1172569"/>
                </a:lnTo>
                <a:lnTo>
                  <a:pt x="1468808" y="1131628"/>
                </a:lnTo>
                <a:lnTo>
                  <a:pt x="1488737" y="1089862"/>
                </a:lnTo>
                <a:lnTo>
                  <a:pt x="1505983" y="1047384"/>
                </a:lnTo>
                <a:lnTo>
                  <a:pt x="1520570" y="1004307"/>
                </a:lnTo>
                <a:lnTo>
                  <a:pt x="1532518" y="960744"/>
                </a:lnTo>
                <a:lnTo>
                  <a:pt x="1541851" y="916807"/>
                </a:lnTo>
                <a:lnTo>
                  <a:pt x="1548589" y="872610"/>
                </a:lnTo>
                <a:lnTo>
                  <a:pt x="1552755" y="828265"/>
                </a:lnTo>
                <a:lnTo>
                  <a:pt x="1554369" y="783886"/>
                </a:lnTo>
                <a:lnTo>
                  <a:pt x="1553455" y="739584"/>
                </a:lnTo>
                <a:lnTo>
                  <a:pt x="1550034" y="695473"/>
                </a:lnTo>
                <a:lnTo>
                  <a:pt x="1544127" y="651666"/>
                </a:lnTo>
                <a:lnTo>
                  <a:pt x="1535756" y="608276"/>
                </a:lnTo>
                <a:lnTo>
                  <a:pt x="1524944" y="565415"/>
                </a:lnTo>
                <a:lnTo>
                  <a:pt x="1511712" y="523196"/>
                </a:lnTo>
                <a:lnTo>
                  <a:pt x="1496081" y="481732"/>
                </a:lnTo>
                <a:lnTo>
                  <a:pt x="1478074" y="441136"/>
                </a:lnTo>
                <a:lnTo>
                  <a:pt x="1457712" y="401522"/>
                </a:lnTo>
                <a:lnTo>
                  <a:pt x="1435018" y="363000"/>
                </a:lnTo>
                <a:lnTo>
                  <a:pt x="1410012" y="325685"/>
                </a:lnTo>
                <a:lnTo>
                  <a:pt x="1382717" y="289690"/>
                </a:lnTo>
                <a:lnTo>
                  <a:pt x="1353155" y="255127"/>
                </a:lnTo>
                <a:lnTo>
                  <a:pt x="1321347" y="222109"/>
                </a:lnTo>
                <a:lnTo>
                  <a:pt x="1287315" y="190748"/>
                </a:lnTo>
                <a:lnTo>
                  <a:pt x="1251082" y="161159"/>
                </a:lnTo>
                <a:lnTo>
                  <a:pt x="1212667" y="133453"/>
                </a:lnTo>
                <a:lnTo>
                  <a:pt x="1172663" y="108110"/>
                </a:lnTo>
                <a:lnTo>
                  <a:pt x="1131721" y="85491"/>
                </a:lnTo>
                <a:lnTo>
                  <a:pt x="1089953" y="65575"/>
                </a:lnTo>
                <a:lnTo>
                  <a:pt x="1047472" y="48339"/>
                </a:lnTo>
                <a:lnTo>
                  <a:pt x="1004392" y="33762"/>
                </a:lnTo>
                <a:lnTo>
                  <a:pt x="960825" y="21822"/>
                </a:lnTo>
                <a:lnTo>
                  <a:pt x="916884" y="12498"/>
                </a:lnTo>
                <a:lnTo>
                  <a:pt x="872682" y="5767"/>
                </a:lnTo>
                <a:lnTo>
                  <a:pt x="828332" y="1608"/>
                </a:lnTo>
                <a:lnTo>
                  <a:pt x="783948" y="0"/>
                </a:lnTo>
                <a:close/>
              </a:path>
            </a:pathLst>
          </a:custGeom>
          <a:solidFill>
            <a:srgbClr val="5891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65140" y="356615"/>
            <a:ext cx="1123950" cy="1287780"/>
          </a:xfrm>
          <a:custGeom>
            <a:avLst/>
            <a:gdLst/>
            <a:ahLst/>
            <a:cxnLst/>
            <a:rect l="l" t="t" r="r" b="b"/>
            <a:pathLst>
              <a:path w="1123950" h="1287780">
                <a:moveTo>
                  <a:pt x="1123695" y="0"/>
                </a:moveTo>
                <a:lnTo>
                  <a:pt x="1073891" y="959"/>
                </a:lnTo>
                <a:lnTo>
                  <a:pt x="1024410" y="3821"/>
                </a:lnTo>
                <a:lnTo>
                  <a:pt x="975299" y="8558"/>
                </a:lnTo>
                <a:lnTo>
                  <a:pt x="926603" y="15143"/>
                </a:lnTo>
                <a:lnTo>
                  <a:pt x="878366" y="23551"/>
                </a:lnTo>
                <a:lnTo>
                  <a:pt x="830635" y="33755"/>
                </a:lnTo>
                <a:lnTo>
                  <a:pt x="783455" y="45727"/>
                </a:lnTo>
                <a:lnTo>
                  <a:pt x="736870" y="59443"/>
                </a:lnTo>
                <a:lnTo>
                  <a:pt x="690926" y="74875"/>
                </a:lnTo>
                <a:lnTo>
                  <a:pt x="645669" y="91996"/>
                </a:lnTo>
                <a:lnTo>
                  <a:pt x="601143" y="110780"/>
                </a:lnTo>
                <a:lnTo>
                  <a:pt x="557394" y="131201"/>
                </a:lnTo>
                <a:lnTo>
                  <a:pt x="514467" y="153232"/>
                </a:lnTo>
                <a:lnTo>
                  <a:pt x="472408" y="176847"/>
                </a:lnTo>
                <a:lnTo>
                  <a:pt x="431261" y="202019"/>
                </a:lnTo>
                <a:lnTo>
                  <a:pt x="391072" y="228721"/>
                </a:lnTo>
                <a:lnTo>
                  <a:pt x="351886" y="256927"/>
                </a:lnTo>
                <a:lnTo>
                  <a:pt x="313749" y="286611"/>
                </a:lnTo>
                <a:lnTo>
                  <a:pt x="276706" y="317746"/>
                </a:lnTo>
                <a:lnTo>
                  <a:pt x="240801" y="350305"/>
                </a:lnTo>
                <a:lnTo>
                  <a:pt x="206081" y="384262"/>
                </a:lnTo>
                <a:lnTo>
                  <a:pt x="172590" y="419590"/>
                </a:lnTo>
                <a:lnTo>
                  <a:pt x="140374" y="456264"/>
                </a:lnTo>
                <a:lnTo>
                  <a:pt x="109478" y="494255"/>
                </a:lnTo>
                <a:lnTo>
                  <a:pt x="79947" y="533539"/>
                </a:lnTo>
                <a:lnTo>
                  <a:pt x="51827" y="574088"/>
                </a:lnTo>
                <a:lnTo>
                  <a:pt x="25163" y="615876"/>
                </a:lnTo>
                <a:lnTo>
                  <a:pt x="0" y="658876"/>
                </a:lnTo>
                <a:lnTo>
                  <a:pt x="1123695" y="1287780"/>
                </a:lnTo>
                <a:lnTo>
                  <a:pt x="1123695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9898" y="348082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39">
                <a:moveTo>
                  <a:pt x="319107" y="160009"/>
                </a:moveTo>
                <a:lnTo>
                  <a:pt x="159882" y="160009"/>
                </a:lnTo>
                <a:lnTo>
                  <a:pt x="115432" y="313679"/>
                </a:lnTo>
                <a:lnTo>
                  <a:pt x="140826" y="318900"/>
                </a:lnTo>
                <a:lnTo>
                  <a:pt x="166566" y="319918"/>
                </a:lnTo>
                <a:lnTo>
                  <a:pt x="192138" y="316769"/>
                </a:lnTo>
                <a:lnTo>
                  <a:pt x="261371" y="283841"/>
                </a:lnTo>
                <a:lnTo>
                  <a:pt x="294309" y="246960"/>
                </a:lnTo>
                <a:lnTo>
                  <a:pt x="314325" y="202238"/>
                </a:lnTo>
                <a:lnTo>
                  <a:pt x="319107" y="160009"/>
                </a:lnTo>
                <a:close/>
              </a:path>
              <a:path w="320040" h="320039">
                <a:moveTo>
                  <a:pt x="153024" y="0"/>
                </a:moveTo>
                <a:lnTo>
                  <a:pt x="102859" y="10403"/>
                </a:lnTo>
                <a:lnTo>
                  <a:pt x="58521" y="36062"/>
                </a:lnTo>
                <a:lnTo>
                  <a:pt x="25582" y="72969"/>
                </a:lnTo>
                <a:lnTo>
                  <a:pt x="5567" y="117708"/>
                </a:lnTo>
                <a:lnTo>
                  <a:pt x="0" y="166867"/>
                </a:lnTo>
                <a:lnTo>
                  <a:pt x="10403" y="217032"/>
                </a:lnTo>
                <a:lnTo>
                  <a:pt x="159882" y="160009"/>
                </a:lnTo>
                <a:lnTo>
                  <a:pt x="319107" y="160009"/>
                </a:lnTo>
                <a:lnTo>
                  <a:pt x="309488" y="102859"/>
                </a:lnTo>
                <a:lnTo>
                  <a:pt x="283829" y="58521"/>
                </a:lnTo>
                <a:lnTo>
                  <a:pt x="246923" y="25582"/>
                </a:lnTo>
                <a:lnTo>
                  <a:pt x="202184" y="5567"/>
                </a:lnTo>
                <a:lnTo>
                  <a:pt x="153024" y="0"/>
                </a:lnTo>
                <a:close/>
              </a:path>
            </a:pathLst>
          </a:custGeom>
          <a:solidFill>
            <a:srgbClr val="FFFFFF">
              <a:alpha val="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902919" y="1984070"/>
            <a:ext cx="44164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75" dirty="0">
                <a:solidFill>
                  <a:srgbClr val="FFFFFF"/>
                </a:solidFill>
              </a:rPr>
              <a:t>Sustainability </a:t>
            </a:r>
            <a:r>
              <a:rPr sz="3600" spc="10" dirty="0">
                <a:solidFill>
                  <a:srgbClr val="FFFFFF"/>
                </a:solidFill>
              </a:rPr>
              <a:t>in</a:t>
            </a:r>
            <a:r>
              <a:rPr sz="3600" spc="-390" dirty="0">
                <a:solidFill>
                  <a:srgbClr val="FFFFFF"/>
                </a:solidFill>
              </a:rPr>
              <a:t> </a:t>
            </a:r>
            <a:r>
              <a:rPr sz="3600" spc="25" dirty="0">
                <a:solidFill>
                  <a:srgbClr val="FFFFFF"/>
                </a:solidFill>
              </a:rPr>
              <a:t>the  </a:t>
            </a:r>
            <a:r>
              <a:rPr sz="3600" spc="55" dirty="0">
                <a:solidFill>
                  <a:srgbClr val="FFFFFF"/>
                </a:solidFill>
              </a:rPr>
              <a:t>Built</a:t>
            </a:r>
            <a:r>
              <a:rPr sz="3600" spc="-110" dirty="0">
                <a:solidFill>
                  <a:srgbClr val="FFFFFF"/>
                </a:solidFill>
              </a:rPr>
              <a:t> </a:t>
            </a:r>
            <a:r>
              <a:rPr sz="3600" spc="75" dirty="0">
                <a:solidFill>
                  <a:srgbClr val="FFFFFF"/>
                </a:solidFill>
              </a:rPr>
              <a:t>Environment</a:t>
            </a:r>
            <a:endParaRPr sz="3600"/>
          </a:p>
        </p:txBody>
      </p:sp>
      <p:sp>
        <p:nvSpPr>
          <p:cNvPr id="32" name="object 32"/>
          <p:cNvSpPr txBox="1"/>
          <p:nvPr/>
        </p:nvSpPr>
        <p:spPr>
          <a:xfrm>
            <a:off x="902919" y="3652469"/>
            <a:ext cx="3312795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 of designing and operating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built environment sustainably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3030" y="671829"/>
            <a:ext cx="350837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85" dirty="0">
                <a:solidFill>
                  <a:srgbClr val="424242"/>
                </a:solidFill>
                <a:latin typeface="Trebuchet MS"/>
                <a:cs typeface="Trebuchet MS"/>
              </a:rPr>
              <a:t>Living</a:t>
            </a:r>
            <a:r>
              <a:rPr sz="2800" b="1" spc="-110" dirty="0">
                <a:solidFill>
                  <a:srgbClr val="424242"/>
                </a:solidFill>
                <a:latin typeface="Trebuchet MS"/>
                <a:cs typeface="Trebuchet MS"/>
              </a:rPr>
              <a:t> </a:t>
            </a:r>
            <a:r>
              <a:rPr sz="2800" b="1" spc="50" dirty="0">
                <a:solidFill>
                  <a:srgbClr val="424242"/>
                </a:solidFill>
                <a:latin typeface="Trebuchet MS"/>
                <a:cs typeface="Trebuchet MS"/>
              </a:rPr>
              <a:t>Sustainability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3030" y="2072716"/>
            <a:ext cx="692277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spc="-35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sz="1600" b="1" spc="-4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sz="1600" b="1" spc="6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</a:t>
            </a:r>
            <a:r>
              <a:rPr sz="1600" b="1" spc="-25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sz="1600" b="1" spc="-5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sz="1600" b="1" spc="25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 </a:t>
            </a:r>
            <a:r>
              <a:rPr sz="1600" b="1" spc="-5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</a:t>
            </a:r>
            <a:r>
              <a:rPr sz="1600" b="1" spc="15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1600" b="1" spc="-1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in </a:t>
            </a:r>
            <a:r>
              <a:rPr sz="1600" b="1" spc="-25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sz="1600" b="1" spc="-5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everyday</a:t>
            </a:r>
            <a:r>
              <a:rPr sz="1600" b="1" spc="-335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spc="-335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3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lives?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030" y="671829"/>
            <a:ext cx="350837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85" dirty="0"/>
              <a:t>Living</a:t>
            </a:r>
            <a:r>
              <a:rPr spc="-110" dirty="0"/>
              <a:t> </a:t>
            </a:r>
            <a:r>
              <a:rPr spc="50" dirty="0"/>
              <a:t>Sustainability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3030" y="2072716"/>
            <a:ext cx="6629400" cy="2340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ways that you save energy and water in your everyday lives?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16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Examples: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311785">
              <a:lnSpc>
                <a:spcPct val="100000"/>
              </a:lnSpc>
              <a:spcBef>
                <a:spcPts val="1895"/>
              </a:spcBef>
              <a:buSzPct val="81250"/>
              <a:buChar char="-"/>
              <a:tabLst>
                <a:tab pos="469900" algn="l"/>
                <a:tab pos="470534" algn="l"/>
              </a:tabLst>
            </a:pPr>
            <a:r>
              <a:rPr sz="16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Turning off the water while you brush your teeth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311785">
              <a:lnSpc>
                <a:spcPct val="100000"/>
              </a:lnSpc>
              <a:spcBef>
                <a:spcPts val="290"/>
              </a:spcBef>
              <a:buSzPct val="81250"/>
              <a:buChar char="-"/>
              <a:tabLst>
                <a:tab pos="469900" algn="l"/>
                <a:tab pos="470534" algn="l"/>
              </a:tabLst>
            </a:pPr>
            <a:r>
              <a:rPr sz="16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Turning off the lights when you leave a room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311785">
              <a:lnSpc>
                <a:spcPct val="100000"/>
              </a:lnSpc>
              <a:spcBef>
                <a:spcPts val="290"/>
              </a:spcBef>
              <a:buSzPct val="81250"/>
              <a:buChar char="-"/>
              <a:tabLst>
                <a:tab pos="469900" algn="l"/>
                <a:tab pos="470534" algn="l"/>
              </a:tabLst>
            </a:pPr>
            <a:r>
              <a:rPr sz="16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Walking, biking, carpooling, or taking public transportation (bus,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metro, etc.)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030" y="671829"/>
            <a:ext cx="217551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0" dirty="0"/>
              <a:t>T</a:t>
            </a:r>
            <a:r>
              <a:rPr spc="-40" dirty="0"/>
              <a:t>e</a:t>
            </a:r>
            <a:r>
              <a:rPr spc="55" dirty="0"/>
              <a:t>rm</a:t>
            </a:r>
            <a:r>
              <a:rPr spc="5" dirty="0"/>
              <a:t>i</a:t>
            </a:r>
            <a:r>
              <a:rPr spc="80" dirty="0"/>
              <a:t>nolo</a:t>
            </a:r>
            <a:r>
              <a:rPr spc="65" dirty="0"/>
              <a:t>g</a:t>
            </a:r>
            <a:r>
              <a:rPr spc="170" dirty="0"/>
              <a:t>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3030" y="1901697"/>
            <a:ext cx="2304415" cy="2207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424242"/>
                </a:solidFill>
                <a:latin typeface="Gill Sans MT"/>
                <a:cs typeface="Gill Sans MT"/>
              </a:rPr>
              <a:t>Sustainability</a:t>
            </a:r>
            <a:endParaRPr sz="1600">
              <a:latin typeface="Gill Sans MT"/>
              <a:cs typeface="Gill Sans MT"/>
            </a:endParaRPr>
          </a:p>
          <a:p>
            <a:pPr marL="12700" marR="5080">
              <a:lnSpc>
                <a:spcPts val="3820"/>
              </a:lnSpc>
              <a:spcBef>
                <a:spcPts val="440"/>
              </a:spcBef>
            </a:pPr>
            <a:r>
              <a:rPr sz="1600" b="1" spc="-80" dirty="0">
                <a:solidFill>
                  <a:srgbClr val="424242"/>
                </a:solidFill>
                <a:latin typeface="Gill Sans MT"/>
                <a:cs typeface="Gill Sans MT"/>
              </a:rPr>
              <a:t>Net Zero </a:t>
            </a:r>
            <a:r>
              <a:rPr sz="1600" b="1" spc="-20" dirty="0">
                <a:solidFill>
                  <a:srgbClr val="424242"/>
                </a:solidFill>
                <a:latin typeface="Gill Sans MT"/>
                <a:cs typeface="Gill Sans MT"/>
              </a:rPr>
              <a:t>Energy/Carbon  </a:t>
            </a:r>
            <a:r>
              <a:rPr sz="1600" b="1" spc="-5" dirty="0">
                <a:solidFill>
                  <a:srgbClr val="424242"/>
                </a:solidFill>
                <a:latin typeface="Gill Sans MT"/>
                <a:cs typeface="Gill Sans MT"/>
              </a:rPr>
              <a:t>Resilience</a:t>
            </a:r>
            <a:endParaRPr sz="16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sz="1600" b="1" dirty="0">
                <a:solidFill>
                  <a:srgbClr val="424242"/>
                </a:solidFill>
                <a:latin typeface="Gill Sans MT"/>
                <a:cs typeface="Gill Sans MT"/>
              </a:rPr>
              <a:t>Eco-friendly</a:t>
            </a:r>
            <a:endParaRPr sz="16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1600" b="1" spc="-85" dirty="0">
                <a:solidFill>
                  <a:srgbClr val="424242"/>
                </a:solidFill>
                <a:latin typeface="Gill Sans MT"/>
                <a:cs typeface="Gill Sans MT"/>
              </a:rPr>
              <a:t>LEED</a:t>
            </a:r>
            <a:endParaRPr sz="16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030" y="671829"/>
            <a:ext cx="217551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0" dirty="0"/>
              <a:t>T</a:t>
            </a:r>
            <a:r>
              <a:rPr spc="-40" dirty="0"/>
              <a:t>e</a:t>
            </a:r>
            <a:r>
              <a:rPr spc="55" dirty="0"/>
              <a:t>rm</a:t>
            </a:r>
            <a:r>
              <a:rPr spc="5" dirty="0"/>
              <a:t>i</a:t>
            </a:r>
            <a:r>
              <a:rPr spc="80" dirty="0"/>
              <a:t>nolo</a:t>
            </a:r>
            <a:r>
              <a:rPr spc="65" dirty="0"/>
              <a:t>g</a:t>
            </a:r>
            <a:r>
              <a:rPr spc="170" dirty="0"/>
              <a:t>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3030" y="1875900"/>
            <a:ext cx="6780530" cy="2279727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300" b="1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 </a:t>
            </a:r>
            <a:r>
              <a:rPr sz="13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Using resources at a rate/quantity that does not deplete those resources for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generations or the surrounding ecology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254635">
              <a:lnSpc>
                <a:spcPct val="113799"/>
              </a:lnSpc>
            </a:pPr>
            <a:r>
              <a:rPr sz="1300" b="1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 Zero Energy/Carbon </a:t>
            </a:r>
            <a:r>
              <a:rPr sz="13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Balancing the amount of energy you consume (or carbon you  emit) with the amount of energy you produce (or carbon you sequester)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300" b="1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Resilience </a:t>
            </a:r>
            <a:r>
              <a:rPr sz="13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The ability to recover quickly and smoothly from failure or disaster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b="1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Eco-friendly </a:t>
            </a:r>
            <a:r>
              <a:rPr sz="13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Not harmful to the environment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sz="1300" b="1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LEED </a:t>
            </a:r>
            <a:r>
              <a:rPr sz="1300" dirty="0">
                <a:solidFill>
                  <a:srgbClr val="4242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Leadership in Energy and Environmental Design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030" y="671829"/>
            <a:ext cx="6590030" cy="8807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55" dirty="0"/>
              <a:t>Sustainable </a:t>
            </a:r>
            <a:r>
              <a:rPr spc="70" dirty="0"/>
              <a:t>Buildings </a:t>
            </a:r>
            <a:r>
              <a:rPr spc="270" dirty="0"/>
              <a:t>-</a:t>
            </a:r>
            <a:r>
              <a:rPr spc="-570" dirty="0"/>
              <a:t> </a:t>
            </a:r>
            <a:r>
              <a:rPr spc="114" dirty="0">
                <a:solidFill>
                  <a:srgbClr val="589175"/>
                </a:solidFill>
              </a:rPr>
              <a:t>Passive </a:t>
            </a:r>
            <a:r>
              <a:rPr spc="90" dirty="0">
                <a:solidFill>
                  <a:srgbClr val="589175"/>
                </a:solidFill>
              </a:rPr>
              <a:t>Design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80" dirty="0">
                <a:solidFill>
                  <a:srgbClr val="589175"/>
                </a:solidFill>
                <a:latin typeface="Lucida Sans"/>
                <a:cs typeface="Lucida Sans"/>
              </a:rPr>
              <a:t>Architecture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9333" y="2049940"/>
            <a:ext cx="3347467" cy="1435008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23850" indent="-311150">
              <a:lnSpc>
                <a:spcPct val="100000"/>
              </a:lnSpc>
              <a:spcBef>
                <a:spcPts val="39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Orientation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9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Window-to-Wall Ratio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85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Natural Ventilation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95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Building Envelope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85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Bioretention/Landscaping</a:t>
            </a:r>
            <a:endParaRPr sz="16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030" y="671829"/>
            <a:ext cx="659003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55" dirty="0"/>
              <a:t>Sustainable </a:t>
            </a:r>
            <a:r>
              <a:rPr spc="70" dirty="0"/>
              <a:t>Buildings </a:t>
            </a:r>
            <a:r>
              <a:rPr spc="270" dirty="0"/>
              <a:t>-</a:t>
            </a:r>
            <a:r>
              <a:rPr spc="-570" dirty="0"/>
              <a:t> </a:t>
            </a:r>
            <a:r>
              <a:rPr spc="114" dirty="0">
                <a:solidFill>
                  <a:srgbClr val="589175"/>
                </a:solidFill>
              </a:rPr>
              <a:t>Passive </a:t>
            </a:r>
            <a:r>
              <a:rPr spc="90" dirty="0">
                <a:solidFill>
                  <a:srgbClr val="589175"/>
                </a:solidFill>
              </a:rPr>
              <a:t>Design</a:t>
            </a:r>
          </a:p>
        </p:txBody>
      </p:sp>
      <p:sp>
        <p:nvSpPr>
          <p:cNvPr id="3" name="object 3"/>
          <p:cNvSpPr/>
          <p:nvPr/>
        </p:nvSpPr>
        <p:spPr>
          <a:xfrm>
            <a:off x="1112519" y="1475231"/>
            <a:ext cx="1694688" cy="15483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05784" y="1627631"/>
            <a:ext cx="2161032" cy="13959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83051" y="1317117"/>
            <a:ext cx="197993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Arial"/>
                <a:cs typeface="Arial"/>
              </a:rPr>
              <a:t>Window-to-Wall</a:t>
            </a:r>
            <a:r>
              <a:rPr sz="1600" spc="-1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Ratio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36052" y="1627631"/>
            <a:ext cx="2618387" cy="14020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488684" y="1297050"/>
            <a:ext cx="169037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5" dirty="0">
                <a:latin typeface="Arial"/>
                <a:cs typeface="Arial"/>
              </a:rPr>
              <a:t>Natural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Ventilation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98064" y="3709415"/>
            <a:ext cx="2164080" cy="14325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78863" y="3709415"/>
            <a:ext cx="1167384" cy="14356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651761" y="1335150"/>
            <a:ext cx="102489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Arial"/>
                <a:cs typeface="Arial"/>
              </a:rPr>
              <a:t>Orientation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91328" y="3852671"/>
            <a:ext cx="3852672" cy="12923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73215" y="3304413"/>
            <a:ext cx="232283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5" dirty="0">
                <a:latin typeface="Arial"/>
                <a:cs typeface="Arial"/>
              </a:rPr>
              <a:t>Bioretention/Landscaping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07183" y="3304413"/>
            <a:ext cx="232283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600" spc="-5" dirty="0">
                <a:latin typeface="Arial"/>
                <a:cs typeface="Arial"/>
              </a:rPr>
              <a:t>Building Enclosure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spc="55" dirty="0"/>
              <a:t>Sustainable </a:t>
            </a:r>
            <a:r>
              <a:rPr spc="70" dirty="0"/>
              <a:t>Buildings </a:t>
            </a:r>
            <a:r>
              <a:rPr spc="270" dirty="0"/>
              <a:t>-</a:t>
            </a:r>
            <a:r>
              <a:rPr spc="-495" dirty="0"/>
              <a:t> </a:t>
            </a:r>
            <a:r>
              <a:rPr spc="60" dirty="0">
                <a:solidFill>
                  <a:srgbClr val="589175"/>
                </a:solidFill>
              </a:rPr>
              <a:t>Active </a:t>
            </a:r>
            <a:r>
              <a:rPr spc="90" dirty="0">
                <a:solidFill>
                  <a:srgbClr val="589175"/>
                </a:solidFill>
              </a:rPr>
              <a:t>Design</a:t>
            </a:r>
          </a:p>
          <a:p>
            <a:pPr marL="13970">
              <a:lnSpc>
                <a:spcPct val="100000"/>
              </a:lnSpc>
              <a:spcBef>
                <a:spcPts val="5"/>
              </a:spcBef>
            </a:pPr>
            <a:r>
              <a:rPr b="0" spc="-95" dirty="0">
                <a:solidFill>
                  <a:srgbClr val="589175"/>
                </a:solidFill>
                <a:latin typeface="Lucida Sans"/>
                <a:cs typeface="Lucida Sans"/>
              </a:rPr>
              <a:t>Engineering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9333" y="1848899"/>
            <a:ext cx="6528434" cy="2212144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23850" indent="-311150">
              <a:lnSpc>
                <a:spcPct val="100000"/>
              </a:lnSpc>
              <a:spcBef>
                <a:spcPts val="39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System Controls / Building Automation System (BAS)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9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Light-Emitting Diode (LED) Lighting, Daylighting, Motion/Occupancy</a:t>
            </a:r>
            <a:r>
              <a:rPr lang="en-US" sz="1600" dirty="0"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Sensors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9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Low-Flow Water Fixtures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85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High-Efficiency, Demand-Controlled Heating, Ventilation, and Air</a:t>
            </a:r>
            <a:r>
              <a:rPr lang="en-US" sz="1600" dirty="0"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Conditioning (HVAC)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9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Renewable Energy + Battery Storage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85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Carbon Capture &amp; Sequestration</a:t>
            </a:r>
            <a:endParaRPr sz="16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spc="55" dirty="0"/>
              <a:t>Sustainable </a:t>
            </a:r>
            <a:r>
              <a:rPr spc="70" dirty="0"/>
              <a:t>Buildings </a:t>
            </a:r>
            <a:r>
              <a:rPr spc="270" dirty="0"/>
              <a:t>-</a:t>
            </a:r>
            <a:r>
              <a:rPr spc="-495" dirty="0"/>
              <a:t> </a:t>
            </a:r>
            <a:r>
              <a:rPr spc="60" dirty="0">
                <a:solidFill>
                  <a:srgbClr val="589175"/>
                </a:solidFill>
              </a:rPr>
              <a:t>Active </a:t>
            </a:r>
            <a:r>
              <a:rPr spc="90" dirty="0">
                <a:solidFill>
                  <a:srgbClr val="589175"/>
                </a:solidFill>
              </a:rPr>
              <a:t>Design</a:t>
            </a:r>
          </a:p>
        </p:txBody>
      </p:sp>
      <p:sp>
        <p:nvSpPr>
          <p:cNvPr id="3" name="object 3"/>
          <p:cNvSpPr/>
          <p:nvPr/>
        </p:nvSpPr>
        <p:spPr>
          <a:xfrm>
            <a:off x="321137" y="1940137"/>
            <a:ext cx="2317107" cy="1240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2742" y="1492376"/>
            <a:ext cx="198882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Arial"/>
                <a:cs typeface="Arial"/>
              </a:rPr>
              <a:t>System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Controls/BAS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18104" y="2063495"/>
            <a:ext cx="1341120" cy="975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69082" y="1246123"/>
            <a:ext cx="1440815" cy="758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5"/>
              </a:spcBef>
            </a:pPr>
            <a:r>
              <a:rPr sz="1600" dirty="0">
                <a:latin typeface="Arial"/>
                <a:cs typeface="Arial"/>
              </a:rPr>
              <a:t>LED Lighting/  </a:t>
            </a:r>
            <a:r>
              <a:rPr sz="1600" spc="-5" dirty="0">
                <a:latin typeface="Arial"/>
                <a:cs typeface="Arial"/>
              </a:rPr>
              <a:t>Daylighting/  Motion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Sensors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55920" y="1804416"/>
            <a:ext cx="1234440" cy="13776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38115" y="1424127"/>
            <a:ext cx="1669414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-5" dirty="0">
                <a:latin typeface="Arial"/>
                <a:cs typeface="Arial"/>
              </a:rPr>
              <a:t>Low-Flow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Fixtures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40880" y="1862327"/>
            <a:ext cx="1996439" cy="12466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347966" y="1305813"/>
            <a:ext cx="1386205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8940" marR="5080" indent="-396875">
              <a:lnSpc>
                <a:spcPct val="100000"/>
              </a:lnSpc>
              <a:spcBef>
                <a:spcPts val="105"/>
              </a:spcBef>
            </a:pPr>
            <a:r>
              <a:rPr sz="1600" spc="-5" dirty="0">
                <a:latin typeface="Arial"/>
                <a:cs typeface="Arial"/>
              </a:rPr>
              <a:t>H</a:t>
            </a:r>
            <a:r>
              <a:rPr sz="1600" dirty="0">
                <a:latin typeface="Arial"/>
                <a:cs typeface="Arial"/>
              </a:rPr>
              <a:t>ig</a:t>
            </a:r>
            <a:r>
              <a:rPr sz="1600" spc="-10" dirty="0">
                <a:latin typeface="Arial"/>
                <a:cs typeface="Arial"/>
              </a:rPr>
              <a:t>h-</a:t>
            </a:r>
            <a:r>
              <a:rPr sz="1600" spc="10" dirty="0">
                <a:latin typeface="Arial"/>
                <a:cs typeface="Arial"/>
              </a:rPr>
              <a:t>E</a:t>
            </a:r>
            <a:r>
              <a:rPr sz="1600" spc="5" dirty="0">
                <a:latin typeface="Arial"/>
                <a:cs typeface="Arial"/>
              </a:rPr>
              <a:t>ff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10" dirty="0">
                <a:latin typeface="Arial"/>
                <a:cs typeface="Arial"/>
              </a:rPr>
              <a:t>c</a:t>
            </a:r>
            <a:r>
              <a:rPr sz="1600" dirty="0">
                <a:latin typeface="Arial"/>
                <a:cs typeface="Arial"/>
              </a:rPr>
              <a:t>ie</a:t>
            </a:r>
            <a:r>
              <a:rPr sz="1600" spc="-10" dirty="0">
                <a:latin typeface="Arial"/>
                <a:cs typeface="Arial"/>
              </a:rPr>
              <a:t>n</a:t>
            </a:r>
            <a:r>
              <a:rPr sz="1600" spc="-15" dirty="0">
                <a:latin typeface="Arial"/>
                <a:cs typeface="Arial"/>
              </a:rPr>
              <a:t>c</a:t>
            </a:r>
            <a:r>
              <a:rPr sz="1600" dirty="0">
                <a:latin typeface="Arial"/>
                <a:cs typeface="Arial"/>
              </a:rPr>
              <a:t>y  </a:t>
            </a:r>
            <a:r>
              <a:rPr sz="1600" spc="5" dirty="0">
                <a:latin typeface="Arial"/>
                <a:cs typeface="Arial"/>
              </a:rPr>
              <a:t>HVAC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92223" y="3992879"/>
            <a:ext cx="1993392" cy="11490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829180" y="3352622"/>
            <a:ext cx="1914525" cy="5149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600" spc="-10" dirty="0">
                <a:latin typeface="Arial"/>
                <a:cs typeface="Arial"/>
              </a:rPr>
              <a:t>Renewable </a:t>
            </a:r>
            <a:r>
              <a:rPr sz="1600" spc="-5" dirty="0">
                <a:latin typeface="Arial"/>
                <a:cs typeface="Arial"/>
              </a:rPr>
              <a:t>Energy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  <a:p>
            <a:pPr marL="4445" algn="ct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Battery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Storage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71288" y="3992879"/>
            <a:ext cx="3429000" cy="1152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870194" y="3359658"/>
            <a:ext cx="1680845" cy="5149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3505">
              <a:lnSpc>
                <a:spcPct val="100000"/>
              </a:lnSpc>
              <a:spcBef>
                <a:spcPts val="105"/>
              </a:spcBef>
            </a:pPr>
            <a:r>
              <a:rPr sz="1600" spc="-5" dirty="0">
                <a:latin typeface="Arial"/>
                <a:cs typeface="Arial"/>
              </a:rPr>
              <a:t>Carbon Capture  and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Sequestration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030" y="671829"/>
            <a:ext cx="135191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15" dirty="0"/>
              <a:t>Utilities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9332" y="1645718"/>
            <a:ext cx="2204467" cy="1433726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23850" indent="-311150">
              <a:lnSpc>
                <a:spcPct val="100000"/>
              </a:lnSpc>
              <a:spcBef>
                <a:spcPts val="38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Electricity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9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Natural Gas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9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Water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9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Propane</a:t>
            </a:r>
            <a:endParaRPr sz="1600" dirty="0">
              <a:latin typeface="Arial Black"/>
              <a:cs typeface="Arial Black"/>
            </a:endParaRPr>
          </a:p>
          <a:p>
            <a:pPr marL="323850" indent="-311150">
              <a:lnSpc>
                <a:spcPct val="100000"/>
              </a:lnSpc>
              <a:spcBef>
                <a:spcPts val="290"/>
              </a:spcBef>
              <a:buSzPct val="81250"/>
              <a:buFont typeface="Times New Roman"/>
              <a:buChar char="●"/>
              <a:tabLst>
                <a:tab pos="323215" algn="l"/>
                <a:tab pos="323850" algn="l"/>
              </a:tabLst>
            </a:pP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Diesel Gas</a:t>
            </a:r>
            <a:endParaRPr sz="16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030" y="671829"/>
            <a:ext cx="40894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The </a:t>
            </a:r>
            <a:r>
              <a:rPr spc="90" dirty="0"/>
              <a:t>Basics </a:t>
            </a:r>
            <a:r>
              <a:rPr spc="70" dirty="0"/>
              <a:t>of</a:t>
            </a:r>
            <a:r>
              <a:rPr spc="-390" dirty="0"/>
              <a:t> </a:t>
            </a:r>
            <a:r>
              <a:rPr spc="10" dirty="0"/>
              <a:t>Electricity</a:t>
            </a:r>
          </a:p>
        </p:txBody>
      </p:sp>
      <p:sp>
        <p:nvSpPr>
          <p:cNvPr id="3" name="object 3"/>
          <p:cNvSpPr/>
          <p:nvPr/>
        </p:nvSpPr>
        <p:spPr>
          <a:xfrm>
            <a:off x="5754623" y="1767839"/>
            <a:ext cx="2084831" cy="14721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83030" y="1691767"/>
            <a:ext cx="1172210" cy="878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5" dirty="0">
                <a:solidFill>
                  <a:srgbClr val="31406D"/>
                </a:solidFill>
                <a:latin typeface="Gill Sans MT"/>
                <a:cs typeface="Gill Sans MT"/>
              </a:rPr>
              <a:t>Watt</a:t>
            </a:r>
            <a:endParaRPr sz="1400">
              <a:latin typeface="Gill Sans MT"/>
              <a:cs typeface="Gill Sans MT"/>
            </a:endParaRPr>
          </a:p>
          <a:p>
            <a:pPr>
              <a:lnSpc>
                <a:spcPct val="100000"/>
              </a:lnSpc>
            </a:pPr>
            <a:endParaRPr sz="19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400" b="1" spc="-25" dirty="0">
                <a:solidFill>
                  <a:srgbClr val="31406D"/>
                </a:solidFill>
                <a:latin typeface="Gill Sans MT"/>
                <a:cs typeface="Gill Sans MT"/>
              </a:rPr>
              <a:t>Kilowatt</a:t>
            </a:r>
            <a:r>
              <a:rPr sz="1400" b="1" spc="-70" dirty="0">
                <a:solidFill>
                  <a:srgbClr val="31406D"/>
                </a:solidFill>
                <a:latin typeface="Gill Sans MT"/>
                <a:cs typeface="Gill Sans MT"/>
              </a:rPr>
              <a:t> </a:t>
            </a:r>
            <a:r>
              <a:rPr sz="1400" b="1" spc="-60" dirty="0">
                <a:solidFill>
                  <a:srgbClr val="31406D"/>
                </a:solidFill>
                <a:latin typeface="Gill Sans MT"/>
                <a:cs typeface="Gill Sans MT"/>
              </a:rPr>
              <a:t>(kW)</a:t>
            </a:r>
            <a:endParaRPr sz="14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3030" y="3399535"/>
            <a:ext cx="173037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20" dirty="0">
                <a:solidFill>
                  <a:srgbClr val="31406D"/>
                </a:solidFill>
                <a:latin typeface="Gill Sans MT"/>
                <a:cs typeface="Gill Sans MT"/>
              </a:rPr>
              <a:t>Kilowatt-hour</a:t>
            </a:r>
            <a:r>
              <a:rPr sz="1400" b="1" dirty="0">
                <a:solidFill>
                  <a:srgbClr val="31406D"/>
                </a:solidFill>
                <a:latin typeface="Gill Sans MT"/>
                <a:cs typeface="Gill Sans MT"/>
              </a:rPr>
              <a:t> </a:t>
            </a:r>
            <a:r>
              <a:rPr sz="1400" b="1" spc="-50" dirty="0">
                <a:solidFill>
                  <a:srgbClr val="31406D"/>
                </a:solidFill>
                <a:latin typeface="Gill Sans MT"/>
                <a:cs typeface="Gill Sans MT"/>
              </a:rPr>
              <a:t>(kWh)</a:t>
            </a:r>
            <a:endParaRPr sz="14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030" y="671829"/>
            <a:ext cx="40894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The </a:t>
            </a:r>
            <a:r>
              <a:rPr spc="90" dirty="0"/>
              <a:t>Basics </a:t>
            </a:r>
            <a:r>
              <a:rPr spc="70" dirty="0"/>
              <a:t>of</a:t>
            </a:r>
            <a:r>
              <a:rPr spc="-390" dirty="0"/>
              <a:t> </a:t>
            </a:r>
            <a:r>
              <a:rPr spc="10" dirty="0"/>
              <a:t>Electricity</a:t>
            </a:r>
          </a:p>
        </p:txBody>
      </p:sp>
      <p:sp>
        <p:nvSpPr>
          <p:cNvPr id="3" name="object 3"/>
          <p:cNvSpPr/>
          <p:nvPr/>
        </p:nvSpPr>
        <p:spPr>
          <a:xfrm>
            <a:off x="5754623" y="1767839"/>
            <a:ext cx="2084831" cy="14721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83030" y="1691767"/>
            <a:ext cx="4883150" cy="2607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55" dirty="0">
                <a:solidFill>
                  <a:srgbClr val="31406D"/>
                </a:solidFill>
                <a:latin typeface="Gill Sans MT"/>
                <a:cs typeface="Gill Sans MT"/>
              </a:rPr>
              <a:t>Watt </a:t>
            </a:r>
            <a:r>
              <a:rPr sz="1400" spc="-90" dirty="0">
                <a:latin typeface="Arial Black"/>
                <a:cs typeface="Arial Black"/>
              </a:rPr>
              <a:t>=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1 Joule/second</a:t>
            </a: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unit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 energy)</a:t>
            </a: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b="1" spc="-25" dirty="0">
                <a:solidFill>
                  <a:srgbClr val="31406D"/>
                </a:solidFill>
                <a:latin typeface="Gill Sans MT"/>
                <a:cs typeface="Gill Sans MT"/>
              </a:rPr>
              <a:t>Kilowatt </a:t>
            </a:r>
            <a:r>
              <a:rPr sz="1400" b="1" spc="-60" dirty="0">
                <a:solidFill>
                  <a:srgbClr val="31406D"/>
                </a:solidFill>
                <a:latin typeface="Gill Sans MT"/>
                <a:cs typeface="Gill Sans MT"/>
              </a:rPr>
              <a:t>(kW)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= 1,000 Joules/second</a:t>
            </a: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rate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at which electricity consumed)</a:t>
            </a:r>
          </a:p>
          <a:p>
            <a:pPr marL="1384300">
              <a:lnSpc>
                <a:spcPct val="100000"/>
              </a:lnSpc>
              <a:spcBef>
                <a:spcPts val="1685"/>
              </a:spcBef>
            </a:pPr>
            <a:r>
              <a:rPr sz="1400" i="1" spc="-30" dirty="0">
                <a:latin typeface="Arial"/>
                <a:cs typeface="Arial"/>
              </a:rPr>
              <a:t>Example: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60 miles per hour</a:t>
            </a: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b="1" spc="-20" dirty="0">
                <a:solidFill>
                  <a:srgbClr val="31406D"/>
                </a:solidFill>
                <a:latin typeface="Gill Sans MT"/>
                <a:cs typeface="Gill Sans MT"/>
              </a:rPr>
              <a:t>Kilowatt-hour </a:t>
            </a:r>
            <a:r>
              <a:rPr sz="1400" b="1" spc="-50" dirty="0">
                <a:solidFill>
                  <a:srgbClr val="31406D"/>
                </a:solidFill>
                <a:latin typeface="Gill Sans MT"/>
                <a:cs typeface="Gill Sans MT"/>
              </a:rPr>
              <a:t>(kWh)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= Rate x Time</a:t>
            </a: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amount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 electricity consumed)</a:t>
            </a:r>
          </a:p>
          <a:p>
            <a:pPr marL="1384300">
              <a:lnSpc>
                <a:spcPct val="100000"/>
              </a:lnSpc>
              <a:spcBef>
                <a:spcPts val="1685"/>
              </a:spcBef>
            </a:pPr>
            <a:r>
              <a:rPr sz="1400" i="1" spc="-30" dirty="0">
                <a:latin typeface="Arial"/>
                <a:cs typeface="Arial"/>
              </a:rPr>
              <a:t>Example: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60 mph x 1 hour = 60 miles driven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030" y="671829"/>
            <a:ext cx="519049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90" dirty="0"/>
              <a:t>How</a:t>
            </a:r>
            <a:r>
              <a:rPr spc="-110" dirty="0"/>
              <a:t> </a:t>
            </a:r>
            <a:r>
              <a:rPr spc="60" dirty="0"/>
              <a:t>to</a:t>
            </a:r>
            <a:r>
              <a:rPr spc="-75" dirty="0"/>
              <a:t> </a:t>
            </a:r>
            <a:r>
              <a:rPr spc="110" dirty="0"/>
              <a:t>Read</a:t>
            </a:r>
            <a:r>
              <a:rPr spc="-120" dirty="0"/>
              <a:t> </a:t>
            </a:r>
            <a:r>
              <a:rPr spc="85" dirty="0"/>
              <a:t>an</a:t>
            </a:r>
            <a:r>
              <a:rPr spc="-90" dirty="0"/>
              <a:t> </a:t>
            </a:r>
            <a:r>
              <a:rPr spc="10" dirty="0"/>
              <a:t>Electricity</a:t>
            </a:r>
            <a:r>
              <a:rPr spc="-85" dirty="0"/>
              <a:t> </a:t>
            </a:r>
            <a:r>
              <a:rPr spc="25" dirty="0"/>
              <a:t>Bill</a:t>
            </a:r>
          </a:p>
        </p:txBody>
      </p:sp>
      <p:sp>
        <p:nvSpPr>
          <p:cNvPr id="3" name="object 3"/>
          <p:cNvSpPr/>
          <p:nvPr/>
        </p:nvSpPr>
        <p:spPr>
          <a:xfrm>
            <a:off x="1539383" y="1335119"/>
            <a:ext cx="2855724" cy="3332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60320" y="1944623"/>
            <a:ext cx="1231900" cy="134620"/>
          </a:xfrm>
          <a:custGeom>
            <a:avLst/>
            <a:gdLst/>
            <a:ahLst/>
            <a:cxnLst/>
            <a:rect l="l" t="t" r="r" b="b"/>
            <a:pathLst>
              <a:path w="1231900" h="134619">
                <a:moveTo>
                  <a:pt x="0" y="134112"/>
                </a:moveTo>
                <a:lnTo>
                  <a:pt x="1231392" y="134112"/>
                </a:lnTo>
                <a:lnTo>
                  <a:pt x="1231392" y="0"/>
                </a:lnTo>
                <a:lnTo>
                  <a:pt x="0" y="0"/>
                </a:lnTo>
                <a:lnTo>
                  <a:pt x="0" y="134112"/>
                </a:lnTo>
                <a:close/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43783" y="2889503"/>
            <a:ext cx="573405" cy="85725"/>
          </a:xfrm>
          <a:custGeom>
            <a:avLst/>
            <a:gdLst/>
            <a:ahLst/>
            <a:cxnLst/>
            <a:rect l="l" t="t" r="r" b="b"/>
            <a:pathLst>
              <a:path w="573404" h="85725">
                <a:moveTo>
                  <a:pt x="0" y="85343"/>
                </a:moveTo>
                <a:lnTo>
                  <a:pt x="573023" y="85343"/>
                </a:lnTo>
                <a:lnTo>
                  <a:pt x="573023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04559" y="3811439"/>
            <a:ext cx="2772390" cy="8851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43783" y="3136391"/>
            <a:ext cx="353695" cy="104139"/>
          </a:xfrm>
          <a:custGeom>
            <a:avLst/>
            <a:gdLst/>
            <a:ahLst/>
            <a:cxnLst/>
            <a:rect l="l" t="t" r="r" b="b"/>
            <a:pathLst>
              <a:path w="353694" h="104139">
                <a:moveTo>
                  <a:pt x="0" y="103631"/>
                </a:moveTo>
                <a:lnTo>
                  <a:pt x="353568" y="103631"/>
                </a:lnTo>
                <a:lnTo>
                  <a:pt x="353568" y="0"/>
                </a:lnTo>
                <a:lnTo>
                  <a:pt x="0" y="0"/>
                </a:lnTo>
                <a:lnTo>
                  <a:pt x="0" y="103631"/>
                </a:lnTo>
                <a:close/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91711" y="2011679"/>
            <a:ext cx="871219" cy="1905"/>
          </a:xfrm>
          <a:custGeom>
            <a:avLst/>
            <a:gdLst/>
            <a:ahLst/>
            <a:cxnLst/>
            <a:rect l="l" t="t" r="r" b="b"/>
            <a:pathLst>
              <a:path w="871220" h="1905">
                <a:moveTo>
                  <a:pt x="0" y="0"/>
                </a:moveTo>
                <a:lnTo>
                  <a:pt x="870838" y="1524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16808" y="2929127"/>
            <a:ext cx="1246505" cy="4445"/>
          </a:xfrm>
          <a:custGeom>
            <a:avLst/>
            <a:gdLst/>
            <a:ahLst/>
            <a:cxnLst/>
            <a:rect l="l" t="t" r="r" b="b"/>
            <a:pathLst>
              <a:path w="1246504" h="4444">
                <a:moveTo>
                  <a:pt x="0" y="0"/>
                </a:moveTo>
                <a:lnTo>
                  <a:pt x="1246504" y="4190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97351" y="3188207"/>
            <a:ext cx="1464310" cy="8255"/>
          </a:xfrm>
          <a:custGeom>
            <a:avLst/>
            <a:gdLst/>
            <a:ahLst/>
            <a:cxnLst/>
            <a:rect l="l" t="t" r="r" b="b"/>
            <a:pathLst>
              <a:path w="1464310" h="8255">
                <a:moveTo>
                  <a:pt x="0" y="0"/>
                </a:moveTo>
                <a:lnTo>
                  <a:pt x="1464056" y="7747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742434" y="1897760"/>
            <a:ext cx="862965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Rate/Tariff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742434" y="2742387"/>
            <a:ext cx="1512570" cy="588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kWh Consumption</a:t>
            </a:r>
          </a:p>
          <a:p>
            <a:pPr marL="16510">
              <a:lnSpc>
                <a:spcPct val="100000"/>
              </a:lnSpc>
              <a:spcBef>
                <a:spcPts val="1075"/>
              </a:spcBef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kW Demand</a:t>
            </a:r>
          </a:p>
        </p:txBody>
      </p:sp>
      <p:sp>
        <p:nvSpPr>
          <p:cNvPr id="13" name="object 13"/>
          <p:cNvSpPr/>
          <p:nvPr/>
        </p:nvSpPr>
        <p:spPr>
          <a:xfrm>
            <a:off x="7095743" y="2691383"/>
            <a:ext cx="1270" cy="1033780"/>
          </a:xfrm>
          <a:custGeom>
            <a:avLst/>
            <a:gdLst/>
            <a:ahLst/>
            <a:cxnLst/>
            <a:rect l="l" t="t" r="r" b="b"/>
            <a:pathLst>
              <a:path w="1270" h="1033779">
                <a:moveTo>
                  <a:pt x="0" y="1033779"/>
                </a:moveTo>
                <a:lnTo>
                  <a:pt x="1142" y="0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227826" y="2194941"/>
            <a:ext cx="1737360" cy="4514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48309" marR="5080" indent="-436245">
              <a:lnSpc>
                <a:spcPct val="100000"/>
              </a:lnSpc>
              <a:spcBef>
                <a:spcPts val="90"/>
              </a:spcBef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Historic Consumption  &amp; Demand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030" y="671829"/>
            <a:ext cx="653097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90" dirty="0"/>
              <a:t>How</a:t>
            </a:r>
            <a:r>
              <a:rPr spc="-105" dirty="0"/>
              <a:t> </a:t>
            </a:r>
            <a:r>
              <a:rPr spc="60" dirty="0"/>
              <a:t>to</a:t>
            </a:r>
            <a:r>
              <a:rPr spc="-70" dirty="0"/>
              <a:t> </a:t>
            </a:r>
            <a:r>
              <a:rPr spc="110" dirty="0"/>
              <a:t>Read</a:t>
            </a:r>
            <a:r>
              <a:rPr spc="-114" dirty="0"/>
              <a:t> </a:t>
            </a:r>
            <a:r>
              <a:rPr spc="85" dirty="0"/>
              <a:t>an</a:t>
            </a:r>
            <a:r>
              <a:rPr spc="-80" dirty="0"/>
              <a:t> </a:t>
            </a:r>
            <a:r>
              <a:rPr spc="10" dirty="0"/>
              <a:t>Electricity</a:t>
            </a:r>
            <a:r>
              <a:rPr spc="-85" dirty="0"/>
              <a:t> </a:t>
            </a:r>
            <a:r>
              <a:rPr spc="25" dirty="0"/>
              <a:t>Bill</a:t>
            </a:r>
            <a:r>
              <a:rPr spc="-55" dirty="0"/>
              <a:t> </a:t>
            </a:r>
            <a:r>
              <a:rPr spc="270" dirty="0"/>
              <a:t>-</a:t>
            </a:r>
            <a:r>
              <a:rPr spc="-85" dirty="0"/>
              <a:t> </a:t>
            </a:r>
            <a:r>
              <a:rPr spc="110" dirty="0"/>
              <a:t>Rates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3030" y="1636781"/>
            <a:ext cx="2412365" cy="17697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878840">
              <a:lnSpc>
                <a:spcPct val="114900"/>
              </a:lnSpc>
              <a:spcBef>
                <a:spcPts val="165"/>
              </a:spcBef>
            </a:pPr>
            <a:r>
              <a:rPr sz="1600" b="1" u="sng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kWh rates </a:t>
            </a:r>
            <a:r>
              <a:rPr sz="16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charge  Distribution charge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15100"/>
              </a:lnSpc>
              <a:spcBef>
                <a:spcPts val="10"/>
              </a:spcBef>
            </a:pPr>
            <a:r>
              <a:rPr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EmPOWER Maryland Charge  Public Serv. Co. Franchise Tax  MD Environmental Surcharge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2747" y="1931802"/>
            <a:ext cx="1667510" cy="149669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86690">
              <a:lnSpc>
                <a:spcPct val="100000"/>
              </a:lnSpc>
              <a:spcBef>
                <a:spcPts val="345"/>
              </a:spcBef>
            </a:pPr>
            <a:r>
              <a:rPr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$0.0508/kWh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6690">
              <a:lnSpc>
                <a:spcPct val="100000"/>
              </a:lnSpc>
              <a:spcBef>
                <a:spcPts val="244"/>
              </a:spcBef>
            </a:pPr>
            <a:r>
              <a:rPr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$0.01276/kWh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6690">
              <a:lnSpc>
                <a:spcPct val="100000"/>
              </a:lnSpc>
              <a:spcBef>
                <a:spcPts val="260"/>
              </a:spcBef>
            </a:pPr>
            <a:r>
              <a:rPr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$0.00439/kWh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6690">
              <a:lnSpc>
                <a:spcPct val="100000"/>
              </a:lnSpc>
              <a:spcBef>
                <a:spcPts val="245"/>
              </a:spcBef>
            </a:pPr>
            <a:r>
              <a:rPr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$0.00062/kWh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186690" algn="l"/>
                <a:tab pos="1654175" algn="l"/>
              </a:tabLst>
            </a:pPr>
            <a:r>
              <a:rPr sz="1400" u="heavy" dirty="0">
                <a:solidFill>
                  <a:srgbClr val="333333"/>
                </a:solidFill>
                <a:uFill>
                  <a:solidFill>
                    <a:srgbClr val="424242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	$0.000151/kWh	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6690">
              <a:lnSpc>
                <a:spcPct val="100000"/>
              </a:lnSpc>
              <a:spcBef>
                <a:spcPts val="240"/>
              </a:spcBef>
            </a:pPr>
            <a:r>
              <a:rPr sz="14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$0.068721/kWh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3030" y="3389375"/>
            <a:ext cx="2229485" cy="81026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600" b="1" u="sng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kW rates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demand charge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demand charge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52747" y="3686711"/>
            <a:ext cx="1243330" cy="76009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86690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$4.82/kW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  <a:tabLst>
                <a:tab pos="173990" algn="l"/>
                <a:tab pos="1217295" algn="l"/>
              </a:tabLst>
            </a:pPr>
            <a:r>
              <a:rPr sz="1400" u="sng" dirty="0">
                <a:solidFill>
                  <a:srgbClr val="333333"/>
                </a:solidFill>
                <a:uFill>
                  <a:solidFill>
                    <a:srgbClr val="424242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	$5.26/kW	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" algn="ctr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$10.08/kW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7278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1028</TotalTime>
  <Words>446</Words>
  <Application>Microsoft Office PowerPoint</Application>
  <PresentationFormat>Custom</PresentationFormat>
  <Paragraphs>96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Gill Sans MT</vt:lpstr>
      <vt:lpstr>Lucida Sans</vt:lpstr>
      <vt:lpstr>Times New Roman</vt:lpstr>
      <vt:lpstr>Trebuchet MS</vt:lpstr>
      <vt:lpstr>Office Theme</vt:lpstr>
      <vt:lpstr>Sustainability in the  Built Environment</vt:lpstr>
      <vt:lpstr>PowerPoint Presentation</vt:lpstr>
      <vt:lpstr>Living Sustainability</vt:lpstr>
      <vt:lpstr>Terminology</vt:lpstr>
      <vt:lpstr>Terminology</vt:lpstr>
      <vt:lpstr>Sustainable Buildings - Passive Design Architecture</vt:lpstr>
      <vt:lpstr>Sustainable Buildings - Passive Design</vt:lpstr>
      <vt:lpstr>Sustainable Buildings - Active Design Engineering</vt:lpstr>
      <vt:lpstr>Sustainable Buildings - Active Design</vt:lpstr>
      <vt:lpstr>Utilities</vt:lpstr>
      <vt:lpstr>The Basics of Electricity</vt:lpstr>
      <vt:lpstr>The Basics of Electricity</vt:lpstr>
      <vt:lpstr>How to Read an Electricity Bill</vt:lpstr>
      <vt:lpstr>How to Read an Electricity Bill - Rates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</dc:title>
  <dc:creator>Tzu Chen</dc:creator>
  <cp:lastModifiedBy>Tzu Chen</cp:lastModifiedBy>
  <cp:revision>7</cp:revision>
  <dcterms:created xsi:type="dcterms:W3CDTF">2020-07-26T20:27:24Z</dcterms:created>
  <dcterms:modified xsi:type="dcterms:W3CDTF">2020-07-30T14:25:09Z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2020-07-20T00:00:00Z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2020-07-26T00:00:00Z</vt:filetime>
  </property>
</Properties>
</file>