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jps" ContentType="image/jpeg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9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8.xml" ContentType="application/vnd.openxmlformats-officedocument.presentationml.tags+xml"/>
  <Override PartName="/ppt/tags/tag10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90" r:id="rId3"/>
    <p:sldId id="266" r:id="rId4"/>
    <p:sldId id="263" r:id="rId5"/>
    <p:sldId id="268" r:id="rId6"/>
    <p:sldId id="257" r:id="rId7"/>
    <p:sldId id="264" r:id="rId8"/>
    <p:sldId id="277" r:id="rId9"/>
    <p:sldId id="279" r:id="rId10"/>
    <p:sldId id="280" r:id="rId11"/>
    <p:sldId id="281" r:id="rId12"/>
    <p:sldId id="286" r:id="rId13"/>
    <p:sldId id="275" r:id="rId14"/>
    <p:sldId id="276" r:id="rId15"/>
    <p:sldId id="287" r:id="rId16"/>
    <p:sldId id="288" r:id="rId17"/>
    <p:sldId id="289" r:id="rId18"/>
    <p:sldId id="285" r:id="rId19"/>
    <p:sldId id="283" r:id="rId20"/>
    <p:sldId id="284" r:id="rId21"/>
    <p:sldId id="29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A4C3"/>
    <a:srgbClr val="E7ECF5"/>
    <a:srgbClr val="FDB813"/>
    <a:srgbClr val="B219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2" autoAdjust="0"/>
    <p:restoredTop sz="95226" autoAdjust="0"/>
  </p:normalViewPr>
  <p:slideViewPr>
    <p:cSldViewPr snapToGrid="0" showGuides="1">
      <p:cViewPr varScale="1">
        <p:scale>
          <a:sx n="109" d="100"/>
          <a:sy n="109" d="100"/>
        </p:scale>
        <p:origin x="2144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2" d="100"/>
          <a:sy n="62" d="100"/>
        </p:scale>
        <p:origin x="3154" y="77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ABB196-7E75-49D6-9E5C-F27406537216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153F9B-D316-44CB-A8C7-C9F1E67FAE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685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Duration: 3 min </a:t>
            </a:r>
          </a:p>
          <a:p>
            <a:endParaRPr lang="en-US" dirty="0"/>
          </a:p>
          <a:p>
            <a:r>
              <a:rPr lang="en-US" dirty="0"/>
              <a:t>Intro – My Story and Something Cool</a:t>
            </a:r>
          </a:p>
          <a:p>
            <a:pPr marL="171450" indent="-171450">
              <a:buFontTx/>
              <a:buChar char="-"/>
            </a:pPr>
            <a:r>
              <a:rPr lang="en-US" dirty="0"/>
              <a:t>Registered Interior Designer – 8 yr. – various projects – yoga studios, healthcare, Corporate, as well as aviation.</a:t>
            </a:r>
          </a:p>
          <a:p>
            <a:pPr marL="171450" indent="-171450">
              <a:buFontTx/>
              <a:buChar char="-"/>
            </a:pPr>
            <a:r>
              <a:rPr lang="en-US" dirty="0"/>
              <a:t>Before we get started and to make sure I have everyone’s attention…here is my awesome dog Moe – whose name rhymes with No and that was poor planning – Moe is in shot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153F9B-D316-44CB-A8C7-C9F1E67FAE7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172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Duration: 3 min </a:t>
            </a:r>
          </a:p>
          <a:p>
            <a:endParaRPr lang="en-US" dirty="0"/>
          </a:p>
          <a:p>
            <a:r>
              <a:rPr lang="en-US" dirty="0"/>
              <a:t>Intro – My Story and Something Cool</a:t>
            </a:r>
          </a:p>
          <a:p>
            <a:pPr marL="171450" indent="-171450">
              <a:buFontTx/>
              <a:buChar char="-"/>
            </a:pPr>
            <a:r>
              <a:rPr lang="en-US" dirty="0"/>
              <a:t>Registered Interior Designer – 8 yr. – various projects – yoga studios, healthcare, Corporate, as well as aviation.</a:t>
            </a:r>
          </a:p>
          <a:p>
            <a:pPr marL="171450" indent="-171450">
              <a:buFontTx/>
              <a:buChar char="-"/>
            </a:pPr>
            <a:r>
              <a:rPr lang="en-US" dirty="0"/>
              <a:t>Before we get started and to make sure I have everyone’s attention…here is my awesome dog Moe – whose name rhymes with No and that was poor planning – Moe is in shot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153F9B-D316-44CB-A8C7-C9F1E67FAE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241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Duration: 1 min </a:t>
            </a:r>
          </a:p>
          <a:p>
            <a:endParaRPr lang="en-US" dirty="0"/>
          </a:p>
          <a:p>
            <a:r>
              <a:rPr lang="en-US" dirty="0"/>
              <a:t>Revit – What it is – Quick Overview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153F9B-D316-44CB-A8C7-C9F1E67FAE7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264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Duration: 1 min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r>
              <a:rPr lang="en-US" dirty="0" err="1"/>
              <a:t>Enscape</a:t>
            </a:r>
            <a:r>
              <a:rPr lang="en-US" dirty="0"/>
              <a:t> – What it is – Quick Overview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153F9B-D316-44CB-A8C7-C9F1E67FAE7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374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Duration: 1 min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r>
              <a:rPr lang="en-US" dirty="0" err="1"/>
              <a:t>Enscape</a:t>
            </a:r>
            <a:r>
              <a:rPr lang="en-US" dirty="0"/>
              <a:t> – What it is – Quick Overview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153F9B-D316-44CB-A8C7-C9F1E67FAE7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6389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Duration: 2 min </a:t>
            </a:r>
          </a:p>
          <a:p>
            <a:endParaRPr lang="en-US" dirty="0"/>
          </a:p>
          <a:p>
            <a:r>
              <a:rPr lang="en-US" dirty="0"/>
              <a:t>Intro to Project – Aerial View/Rendering – Industrial/Corporate Project</a:t>
            </a:r>
          </a:p>
          <a:p>
            <a:pPr marL="171450" indent="-171450">
              <a:buFontTx/>
              <a:buChar char="-"/>
            </a:pPr>
            <a:r>
              <a:rPr lang="en-US" dirty="0"/>
              <a:t>SQ Footage of building</a:t>
            </a:r>
          </a:p>
          <a:p>
            <a:pPr marL="171450" indent="-171450">
              <a:buFontTx/>
              <a:buChar char="-"/>
            </a:pPr>
            <a:r>
              <a:rPr lang="en-US" dirty="0"/>
              <a:t>Client Wanted….open/flexible/natural light throughout/expansion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153F9B-D316-44CB-A8C7-C9F1E67FAE7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1346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Duration: 2 min </a:t>
            </a:r>
          </a:p>
          <a:p>
            <a:endParaRPr lang="en-US" dirty="0"/>
          </a:p>
          <a:p>
            <a:r>
              <a:rPr lang="en-US" dirty="0"/>
              <a:t>Intro to Project – Aerial View/Rendering – Industrial/Corporate Project</a:t>
            </a:r>
          </a:p>
          <a:p>
            <a:pPr marL="171450" indent="-171450">
              <a:buFontTx/>
              <a:buChar char="-"/>
            </a:pPr>
            <a:r>
              <a:rPr lang="en-US" dirty="0"/>
              <a:t>SQ Footage of building</a:t>
            </a:r>
          </a:p>
          <a:p>
            <a:pPr marL="171450" indent="-171450">
              <a:buFontTx/>
              <a:buChar char="-"/>
            </a:pPr>
            <a:r>
              <a:rPr lang="en-US" dirty="0"/>
              <a:t>Client Wanted….open/flexible/natural light throughout/expansion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153F9B-D316-44CB-A8C7-C9F1E67FAE7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8339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Duration: 3 min </a:t>
            </a:r>
          </a:p>
          <a:p>
            <a:endParaRPr lang="en-US" dirty="0"/>
          </a:p>
          <a:p>
            <a:r>
              <a:rPr lang="en-US" dirty="0"/>
              <a:t>Intro – My Story and Something Cool</a:t>
            </a:r>
          </a:p>
          <a:p>
            <a:pPr marL="171450" indent="-171450">
              <a:buFontTx/>
              <a:buChar char="-"/>
            </a:pPr>
            <a:r>
              <a:rPr lang="en-US" dirty="0"/>
              <a:t>Registered Interior Designer – 8 yr. – various projects – yoga studios, healthcare, Corporate, as well as aviation.</a:t>
            </a:r>
          </a:p>
          <a:p>
            <a:pPr marL="171450" indent="-171450">
              <a:buFontTx/>
              <a:buChar char="-"/>
            </a:pPr>
            <a:r>
              <a:rPr lang="en-US" dirty="0"/>
              <a:t>Before we get started and to make sure I have everyone’s attention…here is my awesome dog Moe – whose name rhymes with No and that was poor planning – Moe is in shot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153F9B-D316-44CB-A8C7-C9F1E67FAE7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7189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Duration: 3 min </a:t>
            </a:r>
          </a:p>
          <a:p>
            <a:endParaRPr lang="en-US" dirty="0"/>
          </a:p>
          <a:p>
            <a:r>
              <a:rPr lang="en-US" dirty="0"/>
              <a:t>Intro – My Story and Something Cool</a:t>
            </a:r>
          </a:p>
          <a:p>
            <a:pPr marL="171450" indent="-171450">
              <a:buFontTx/>
              <a:buChar char="-"/>
            </a:pPr>
            <a:r>
              <a:rPr lang="en-US" dirty="0"/>
              <a:t>Registered Interior Designer – 8 yr. – various projects – yoga studios, healthcare, Corporate, as well as aviation.</a:t>
            </a:r>
          </a:p>
          <a:p>
            <a:pPr marL="171450" indent="-171450">
              <a:buFontTx/>
              <a:buChar char="-"/>
            </a:pPr>
            <a:r>
              <a:rPr lang="en-US" dirty="0"/>
              <a:t>Before we get started and to make sure I have everyone’s attention…here is my awesome dog Moe – whose name rhymes with No and that was poor planning – Moe is in shot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153F9B-D316-44CB-A8C7-C9F1E67FAE7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7246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Duration: 30 sec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r>
              <a:rPr lang="en-US" dirty="0"/>
              <a:t>Aerial View/Rendering – Modeling/Documentation were done in Revit and </a:t>
            </a:r>
            <a:r>
              <a:rPr lang="en-US" dirty="0" err="1"/>
              <a:t>Enscape</a:t>
            </a:r>
            <a:r>
              <a:rPr lang="en-US" dirty="0"/>
              <a:t> utilized for renderings/</a:t>
            </a:r>
            <a:r>
              <a:rPr lang="en-US" dirty="0" err="1"/>
              <a:t>presentaitons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153F9B-D316-44CB-A8C7-C9F1E67FAE7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6339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Duration: 30 sec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r>
              <a:rPr lang="en-US" dirty="0"/>
              <a:t>Aerial View/Rendering – Modeling/Documentation were done in Revit and </a:t>
            </a:r>
            <a:r>
              <a:rPr lang="en-US" dirty="0" err="1"/>
              <a:t>Enscape</a:t>
            </a:r>
            <a:r>
              <a:rPr lang="en-US" dirty="0"/>
              <a:t> utilized for renderings/</a:t>
            </a:r>
            <a:r>
              <a:rPr lang="en-US" dirty="0" err="1"/>
              <a:t>presentaitons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153F9B-D316-44CB-A8C7-C9F1E67FAE7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5389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Duration: 30 sec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r>
              <a:rPr lang="en-US" dirty="0"/>
              <a:t>Aerial View/Rendering – Modeling/Documentation were done in Revit and </a:t>
            </a:r>
            <a:r>
              <a:rPr lang="en-US" dirty="0" err="1"/>
              <a:t>Enscape</a:t>
            </a:r>
            <a:r>
              <a:rPr lang="en-US" dirty="0"/>
              <a:t> utilized for renderings/</a:t>
            </a:r>
            <a:r>
              <a:rPr lang="en-US" dirty="0" err="1"/>
              <a:t>presentaitons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153F9B-D316-44CB-A8C7-C9F1E67FAE7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7082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Duration: 3 min </a:t>
            </a:r>
          </a:p>
          <a:p>
            <a:endParaRPr lang="en-US" dirty="0"/>
          </a:p>
          <a:p>
            <a:r>
              <a:rPr lang="en-US" dirty="0"/>
              <a:t>Intro – My Story and Something Cool</a:t>
            </a:r>
          </a:p>
          <a:p>
            <a:pPr marL="171450" indent="-171450">
              <a:buFontTx/>
              <a:buChar char="-"/>
            </a:pPr>
            <a:r>
              <a:rPr lang="en-US" dirty="0"/>
              <a:t>Registered Interior Designer – 8 yr. – various projects – yoga studios, healthcare, Corporate, as well as aviation.</a:t>
            </a:r>
          </a:p>
          <a:p>
            <a:pPr marL="171450" indent="-171450">
              <a:buFontTx/>
              <a:buChar char="-"/>
            </a:pPr>
            <a:r>
              <a:rPr lang="en-US" dirty="0"/>
              <a:t>Before we get started and to make sure I have everyone’s attention…here is my awesome dog Moe – whose name rhymes with No and that was poor planning – Moe is in shot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153F9B-D316-44CB-A8C7-C9F1E67FAE7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3719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Duration: 3 min </a:t>
            </a:r>
          </a:p>
          <a:p>
            <a:endParaRPr lang="en-US" dirty="0"/>
          </a:p>
          <a:p>
            <a:r>
              <a:rPr lang="en-US" dirty="0"/>
              <a:t>Intro – My Story and Something Cool</a:t>
            </a:r>
          </a:p>
          <a:p>
            <a:pPr marL="171450" indent="-171450">
              <a:buFontTx/>
              <a:buChar char="-"/>
            </a:pPr>
            <a:r>
              <a:rPr lang="en-US" dirty="0"/>
              <a:t>Registered Interior Designer – 8 yr. – various projects – yoga studios, healthcare, Corporate, as well as aviation.</a:t>
            </a:r>
          </a:p>
          <a:p>
            <a:pPr marL="171450" indent="-171450">
              <a:buFontTx/>
              <a:buChar char="-"/>
            </a:pPr>
            <a:r>
              <a:rPr lang="en-US" dirty="0"/>
              <a:t>Before we get started and to make sure I have everyone’s attention…here is my awesome dog Moe – whose name rhymes with No and that was poor planning – Moe is in shot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153F9B-D316-44CB-A8C7-C9F1E67FAE7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6848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Duration: 3 min </a:t>
            </a:r>
          </a:p>
          <a:p>
            <a:endParaRPr lang="en-US" dirty="0"/>
          </a:p>
          <a:p>
            <a:r>
              <a:rPr lang="en-US" dirty="0"/>
              <a:t>Intro – My Story and Something Cool</a:t>
            </a:r>
          </a:p>
          <a:p>
            <a:pPr marL="171450" indent="-171450">
              <a:buFontTx/>
              <a:buChar char="-"/>
            </a:pPr>
            <a:r>
              <a:rPr lang="en-US" dirty="0"/>
              <a:t>Registered Interior Designer – 8 yr. – various projects – yoga studios, healthcare, Corporate, as well as aviation.</a:t>
            </a:r>
          </a:p>
          <a:p>
            <a:pPr marL="171450" indent="-171450">
              <a:buFontTx/>
              <a:buChar char="-"/>
            </a:pPr>
            <a:r>
              <a:rPr lang="en-US" dirty="0"/>
              <a:t>Before we get started and to make sure I have everyone’s attention…here is my awesome dog Moe – whose name rhymes with No and that was poor planning – Moe is in shot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153F9B-D316-44CB-A8C7-C9F1E67FAE7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7273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Duration: 3 min </a:t>
            </a:r>
          </a:p>
          <a:p>
            <a:endParaRPr lang="en-US" dirty="0"/>
          </a:p>
          <a:p>
            <a:r>
              <a:rPr lang="en-US" dirty="0"/>
              <a:t>Intro – My Story and Something Cool</a:t>
            </a:r>
          </a:p>
          <a:p>
            <a:pPr marL="171450" indent="-171450">
              <a:buFontTx/>
              <a:buChar char="-"/>
            </a:pPr>
            <a:r>
              <a:rPr lang="en-US" dirty="0"/>
              <a:t>Registered Interior Designer – 8 yr. – various projects – yoga studios, healthcare, Corporate, as well as aviation.</a:t>
            </a:r>
          </a:p>
          <a:p>
            <a:pPr marL="171450" indent="-171450">
              <a:buFontTx/>
              <a:buChar char="-"/>
            </a:pPr>
            <a:r>
              <a:rPr lang="en-US" dirty="0"/>
              <a:t>Before we get started and to make sure I have everyone’s attention…here is my awesome dog Moe – whose name rhymes with No and that was poor planning – Moe is in shot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153F9B-D316-44CB-A8C7-C9F1E67FAE7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283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C2ACD-C630-4545-83E7-83261505B8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B7E0A8-6FCF-4BB9-B807-71797C298D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6CEDCB-9149-4825-9E07-4E9E2084C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5DFFD-712F-4F77-BCBB-96113654420F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CC3C5-4734-42C7-8E31-C70A6C88C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9A3AB-AEA9-441A-871D-46D682D76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82C99-7776-4AF7-9F57-0E9B07FE9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595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26EE8-FC85-4116-8AE0-85502254C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82086-7E54-4394-9ED0-B21625982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D7B1D-D723-49C5-BB64-B13D18312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5DFFD-712F-4F77-BCBB-96113654420F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AF99B-0849-4D4B-8D6B-51D31C7EE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F32DEC-181F-4093-B50D-B336E69EC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82C99-7776-4AF7-9F57-0E9B07FE9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178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63F86-9E21-4EA6-ACBE-C6691AE41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B32D5B-15CC-4960-949B-593E62D98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65EA40-C7A0-4209-9BA9-60B115469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5DFFD-712F-4F77-BCBB-96113654420F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66CCC-D931-4249-8388-C2F286502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3374E-ECFD-47BB-BF07-541050C58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82C99-7776-4AF7-9F57-0E9B07FE9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597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6F8BD-9720-44D4-8DC9-669D2E2FD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AFA25-FE16-4B47-970C-DD491F416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D60014-A74B-44B1-AE87-32840CEFB8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8D9D5C-218E-4BEE-BD15-811830A6A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5DFFD-712F-4F77-BCBB-96113654420F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947AB0-EFE5-4FC4-95E3-2F2D8C06C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F3B2ED-9B6E-40C1-B73B-74A0B4078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82C99-7776-4AF7-9F57-0E9B07FE9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774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3C65-92E9-4C89-9845-F869C0C0E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210BD1-D891-4272-BA15-613CBD5CBB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3AD95-C338-4E66-8A11-8AB47C4FAD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31731-7C67-4370-B682-E3A04C644A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B94ACF-1591-4EE7-8438-432B0E6269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BECCA5-D48E-4EAC-842D-02BEC6720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5DFFD-712F-4F77-BCBB-96113654420F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D34596-898C-4C7F-A888-B9B03E64F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467F06-51BA-4C62-8610-32CFD759C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82C99-7776-4AF7-9F57-0E9B07FE9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003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D6ADA-66DB-4012-85CA-F93AB559D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DD88B8-BE50-4F15-A603-09717CC3C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5DFFD-712F-4F77-BCBB-96113654420F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C0FF42-5EB6-46B6-9DDE-911636938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3D3A6E-816A-4374-AAD2-EE7AB03A3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82C99-7776-4AF7-9F57-0E9B07FE9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14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584FB6-EF96-4E5C-88E7-5C764B5AB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5DFFD-712F-4F77-BCBB-96113654420F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418B57-CB24-4C90-8E7E-01E5B292A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05386A-935F-45D6-9835-54EDFC58B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82C99-7776-4AF7-9F57-0E9B07FE9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650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7FC9E-BEE0-4D4E-9DA1-A169C39DD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D8098-6651-457E-A385-1DF64C060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CF297C-423C-40A1-BE27-BB6A3E81D4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42A34-C9EB-47E5-855A-427F6F70C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5DFFD-712F-4F77-BCBB-96113654420F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23186A-7469-4EB1-9E78-693467C5B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7B86A4-61AA-4953-A3BD-8F7F8E72B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82C99-7776-4AF7-9F57-0E9B07FE9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584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2873E-80D5-4CAA-AA2A-E9C34090D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3EB34A-D01C-412B-AF82-814070BE16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7627F-E8A4-4739-A142-12766A9515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8512C6-2AF7-4257-8D31-D59FC13BC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5DFFD-712F-4F77-BCBB-96113654420F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E9BE86-18C3-4058-93D7-58F153B22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949C82-6977-4E30-BE7A-8179DAF72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82C99-7776-4AF7-9F57-0E9B07FE9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293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A0F87-AA13-439A-A33E-96B5E3504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0F1543-AB22-4DAE-B72F-BD62E68CCC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A3B69-5F0F-4494-A31A-8E817B8B6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5DFFD-712F-4F77-BCBB-96113654420F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02997-C7D8-40C7-A533-214A066CE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49A88-26D1-4CCF-ACDC-BB4E39A8A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82C99-7776-4AF7-9F57-0E9B07FE9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519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27E215-0DD8-41D3-B44A-640A3E578A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40CC92-DC1B-4A8C-A93A-E6B47846A9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8FFD3-D07D-4CCE-8352-57C0AB83B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5DFFD-712F-4F77-BCBB-96113654420F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828E2-8734-43C2-A642-CC28B59F3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ED3B9-5EB0-465C-8089-D25DE5DDE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82C99-7776-4AF7-9F57-0E9B07FE9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891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1EB3D5-37DD-4199-8830-745440124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494916-2AF4-4473-A16B-AF05F9913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608D4F-FA28-4D0D-8627-27D107E770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5DFFD-712F-4F77-BCBB-96113654420F}" type="datetimeFigureOut">
              <a:rPr lang="en-US" smtClean="0"/>
              <a:t>4/29/2020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829CD8-C454-4664-AE2B-AAA6C3272C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D17A93-2770-4DAF-A8AC-43596AE16E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82C99-7776-4AF7-9F57-0E9B07FE9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850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2" Type="http://schemas.microsoft.com/office/2007/relationships/media" Target="../media/media1.mp4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3.m4a"/><Relationship Id="rId7" Type="http://schemas.openxmlformats.org/officeDocument/2006/relationships/hyperlink" Target="https://knowledge.autodesk.com/" TargetMode="External"/><Relationship Id="rId2" Type="http://schemas.microsoft.com/office/2007/relationships/media" Target="../media/media3.m4a"/><Relationship Id="rId1" Type="http://schemas.openxmlformats.org/officeDocument/2006/relationships/tags" Target="../tags/tag3.xml"/><Relationship Id="rId6" Type="http://schemas.openxmlformats.org/officeDocument/2006/relationships/image" Target="../media/image4.jpe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4.m4a"/><Relationship Id="rId7" Type="http://schemas.openxmlformats.org/officeDocument/2006/relationships/hyperlink" Target="https://enscape3d.com/" TargetMode="External"/><Relationship Id="rId2" Type="http://schemas.microsoft.com/office/2007/relationships/media" Target="../media/media4.m4a"/><Relationship Id="rId1" Type="http://schemas.openxmlformats.org/officeDocument/2006/relationships/tags" Target="../tags/tag4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6.jps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5" Type="http://schemas.openxmlformats.org/officeDocument/2006/relationships/image" Target="../media/image6.jps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microsoft.com/office/2007/relationships/media" Target="../media/media7.m4a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7.jp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image" Target="../media/image10.JP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6.xml"/><Relationship Id="rId6" Type="http://schemas.openxmlformats.org/officeDocument/2006/relationships/image" Target="../media/image3.png"/><Relationship Id="rId5" Type="http://schemas.openxmlformats.org/officeDocument/2006/relationships/image" Target="../media/image11.JP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0.m4a"/><Relationship Id="rId7" Type="http://schemas.openxmlformats.org/officeDocument/2006/relationships/image" Target="../media/image14.jpg"/><Relationship Id="rId2" Type="http://schemas.microsoft.com/office/2007/relationships/media" Target="../media/media10.m4a"/><Relationship Id="rId1" Type="http://schemas.openxmlformats.org/officeDocument/2006/relationships/tags" Target="../tags/tag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1.m4a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13.m4a"/><Relationship Id="rId7" Type="http://schemas.openxmlformats.org/officeDocument/2006/relationships/image" Target="../media/image17.png"/><Relationship Id="rId2" Type="http://schemas.microsoft.com/office/2007/relationships/media" Target="../media/media12.mp4"/><Relationship Id="rId1" Type="http://schemas.openxmlformats.org/officeDocument/2006/relationships/video" Target="NULL" TargetMode="Externa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3.m4a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audio" Target="../media/media14.m4a"/><Relationship Id="rId7" Type="http://schemas.microsoft.com/office/2007/relationships/hdphoto" Target="../media/hdphoto3.wdp"/><Relationship Id="rId12" Type="http://schemas.openxmlformats.org/officeDocument/2006/relationships/image" Target="../media/image3.png"/><Relationship Id="rId2" Type="http://schemas.microsoft.com/office/2007/relationships/media" Target="../media/media14.m4a"/><Relationship Id="rId1" Type="http://schemas.openxmlformats.org/officeDocument/2006/relationships/tags" Target="../tags/tag8.xml"/><Relationship Id="rId6" Type="http://schemas.openxmlformats.org/officeDocument/2006/relationships/image" Target="../media/image18.png"/><Relationship Id="rId11" Type="http://schemas.microsoft.com/office/2007/relationships/hdphoto" Target="../media/hdphoto5.wdp"/><Relationship Id="rId5" Type="http://schemas.openxmlformats.org/officeDocument/2006/relationships/notesSlide" Target="../notesSlides/notesSlide9.xml"/><Relationship Id="rId10" Type="http://schemas.openxmlformats.org/officeDocument/2006/relationships/image" Target="../media/image20.png"/><Relationship Id="rId4" Type="http://schemas.openxmlformats.org/officeDocument/2006/relationships/slideLayout" Target="../slideLayouts/slideLayout1.xml"/><Relationship Id="rId9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3.pn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3.png"/><Relationship Id="rId5" Type="http://schemas.openxmlformats.org/officeDocument/2006/relationships/image" Target="../media/image22.jpg"/><Relationship Id="rId4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3.png"/><Relationship Id="rId5" Type="http://schemas.openxmlformats.org/officeDocument/2006/relationships/image" Target="../media/image23.jpg"/><Relationship Id="rId4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19.m4a"/><Relationship Id="rId7" Type="http://schemas.openxmlformats.org/officeDocument/2006/relationships/image" Target="../media/image24.png"/><Relationship Id="rId2" Type="http://schemas.microsoft.com/office/2007/relationships/media" Target="../media/media18.mp4"/><Relationship Id="rId1" Type="http://schemas.openxmlformats.org/officeDocument/2006/relationships/video" Target="NULL" TargetMode="Externa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9.m4a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video" Target="../media/media20.mp4"/><Relationship Id="rId7" Type="http://schemas.openxmlformats.org/officeDocument/2006/relationships/notesSlide" Target="../notesSlides/notesSlide14.xml"/><Relationship Id="rId2" Type="http://schemas.microsoft.com/office/2007/relationships/media" Target="../media/media20.mp4"/><Relationship Id="rId1" Type="http://schemas.openxmlformats.org/officeDocument/2006/relationships/tags" Target="../tags/tag9.xml"/><Relationship Id="rId6" Type="http://schemas.openxmlformats.org/officeDocument/2006/relationships/slideLayout" Target="../slideLayouts/slideLayout1.xml"/><Relationship Id="rId5" Type="http://schemas.openxmlformats.org/officeDocument/2006/relationships/audio" Target="../media/media21.m4a"/><Relationship Id="rId4" Type="http://schemas.microsoft.com/office/2007/relationships/media" Target="../media/media21.m4a"/><Relationship Id="rId9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2.mp4"/><Relationship Id="rId7" Type="http://schemas.openxmlformats.org/officeDocument/2006/relationships/notesSlide" Target="../notesSlides/notesSlide15.xml"/><Relationship Id="rId2" Type="http://schemas.openxmlformats.org/officeDocument/2006/relationships/video" Target="NULL" TargetMode="External"/><Relationship Id="rId1" Type="http://schemas.openxmlformats.org/officeDocument/2006/relationships/tags" Target="../tags/tag10.xml"/><Relationship Id="rId6" Type="http://schemas.openxmlformats.org/officeDocument/2006/relationships/slideLayout" Target="../slideLayouts/slideLayout1.xml"/><Relationship Id="rId5" Type="http://schemas.openxmlformats.org/officeDocument/2006/relationships/audio" Target="../media/media23.m4a"/><Relationship Id="rId4" Type="http://schemas.microsoft.com/office/2007/relationships/media" Target="../media/media23.m4a"/><Relationship Id="rId9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6F3284EB-AD37-484C-89F5-6BDE4461C1A0}"/>
              </a:ext>
            </a:extLst>
          </p:cNvPr>
          <p:cNvGrpSpPr/>
          <p:nvPr/>
        </p:nvGrpSpPr>
        <p:grpSpPr>
          <a:xfrm>
            <a:off x="0" y="2500829"/>
            <a:ext cx="12192000" cy="1883884"/>
            <a:chOff x="0" y="2500829"/>
            <a:chExt cx="12192000" cy="188388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D1F8A58-D059-42FA-A774-EF8A2A72B550}"/>
                </a:ext>
              </a:extLst>
            </p:cNvPr>
            <p:cNvSpPr/>
            <p:nvPr/>
          </p:nvSpPr>
          <p:spPr>
            <a:xfrm>
              <a:off x="0" y="2500829"/>
              <a:ext cx="12192000" cy="18838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 descr="A close up of a logo&#10;&#10;Description automatically generated">
              <a:extLst>
                <a:ext uri="{FF2B5EF4-FFF2-40B4-BE49-F238E27FC236}">
                  <a16:creationId xmlns:a16="http://schemas.microsoft.com/office/drawing/2014/main" id="{68F1F1BB-DD33-44CF-ABDF-FCE879861DB2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6630" y="2706687"/>
              <a:ext cx="5158740" cy="1444625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1A041E8-4E89-4364-904E-4914BA6A9593}"/>
              </a:ext>
            </a:extLst>
          </p:cNvPr>
          <p:cNvSpPr txBox="1"/>
          <p:nvPr/>
        </p:nvSpPr>
        <p:spPr>
          <a:xfrm>
            <a:off x="1676400" y="4521745"/>
            <a:ext cx="883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1A4C3"/>
                </a:solidFill>
                <a:latin typeface="Arial Narrow" panose="020B0606020202030204" pitchFamily="34" charset="0"/>
              </a:rPr>
              <a:t>Created By:</a:t>
            </a:r>
          </a:p>
          <a:p>
            <a:pPr algn="ctr"/>
            <a:r>
              <a:rPr lang="en-US" sz="2800" dirty="0">
                <a:solidFill>
                  <a:srgbClr val="01A4C3"/>
                </a:solidFill>
                <a:latin typeface="Arial Narrow" panose="020B0606020202030204" pitchFamily="34" charset="0"/>
              </a:rPr>
              <a:t>ACE Mentor Program of Greater Charlotte</a:t>
            </a:r>
          </a:p>
        </p:txBody>
      </p:sp>
    </p:spTree>
    <p:extLst>
      <p:ext uri="{BB962C8B-B14F-4D97-AF65-F5344CB8AC3E}">
        <p14:creationId xmlns:p14="http://schemas.microsoft.com/office/powerpoint/2010/main" val="91097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953">
        <p:fade/>
      </p:transition>
    </mc:Choice>
    <mc:Fallback xmlns="">
      <p:transition spd="med" advTm="4953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ording #32">
            <a:hlinkClick r:id="" action="ppaction://media"/>
            <a:extLst>
              <a:ext uri="{FF2B5EF4-FFF2-40B4-BE49-F238E27FC236}">
                <a16:creationId xmlns:a16="http://schemas.microsoft.com/office/drawing/2014/main" id="{297F1ED9-6883-416B-8956-9E6F45C6CA2C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795867" y="953900"/>
            <a:ext cx="6600265" cy="49501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D265B3-B593-499F-978F-B202E337CA28}"/>
              </a:ext>
            </a:extLst>
          </p:cNvPr>
          <p:cNvSpPr txBox="1"/>
          <p:nvPr/>
        </p:nvSpPr>
        <p:spPr>
          <a:xfrm>
            <a:off x="1676399" y="6011675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1A4C3"/>
                </a:solidFill>
                <a:latin typeface="Arial Narrow" panose="020B0606020202030204" pitchFamily="34" charset="0"/>
              </a:rPr>
              <a:t>Architectural Drawings and Renderings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47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9377">
        <p:fade/>
      </p:transition>
    </mc:Choice>
    <mc:Fallback xmlns="">
      <p:transition spd="med" advTm="7937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0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18" objId="2"/>
        <p14:stopEvt time="79202" objId="2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5D38F5C-365D-42A3-8624-7329F5DB8DA2}"/>
              </a:ext>
            </a:extLst>
          </p:cNvPr>
          <p:cNvSpPr txBox="1"/>
          <p:nvPr/>
        </p:nvSpPr>
        <p:spPr>
          <a:xfrm>
            <a:off x="576943" y="599144"/>
            <a:ext cx="883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1A4C3"/>
                </a:solidFill>
                <a:latin typeface="Arial Narrow" panose="020B0606020202030204" pitchFamily="34" charset="0"/>
              </a:rPr>
              <a:t>BIM </a:t>
            </a:r>
            <a:r>
              <a:rPr lang="en-US" sz="2400" i="1" dirty="0">
                <a:solidFill>
                  <a:srgbClr val="01A4C3"/>
                </a:solidFill>
                <a:latin typeface="Arial Narrow" panose="020B0606020202030204" pitchFamily="34" charset="0"/>
              </a:rPr>
              <a:t>(BUILDING INFORMATION MODELING</a:t>
            </a:r>
            <a:r>
              <a:rPr lang="en-US" sz="2000" i="1" dirty="0">
                <a:solidFill>
                  <a:srgbClr val="01A4C3"/>
                </a:solidFill>
                <a:latin typeface="Arial Narrow" panose="020B0606020202030204" pitchFamily="34" charset="0"/>
              </a:rPr>
              <a:t>)</a:t>
            </a:r>
            <a:endParaRPr lang="en-US" sz="3600" i="1" dirty="0">
              <a:solidFill>
                <a:srgbClr val="01A4C3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F863F1-3927-4ACB-A2AF-F5BD1AAD1877}"/>
              </a:ext>
            </a:extLst>
          </p:cNvPr>
          <p:cNvSpPr txBox="1"/>
          <p:nvPr/>
        </p:nvSpPr>
        <p:spPr>
          <a:xfrm>
            <a:off x="778881" y="1676361"/>
            <a:ext cx="75523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solidFill>
                <a:schemeClr val="bg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4E961B-50DA-4A6A-8079-C135176A2289}"/>
              </a:ext>
            </a:extLst>
          </p:cNvPr>
          <p:cNvSpPr txBox="1"/>
          <p:nvPr/>
        </p:nvSpPr>
        <p:spPr>
          <a:xfrm>
            <a:off x="4339771" y="1568639"/>
            <a:ext cx="35124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BIM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 IS A PROCESS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2A8D6E-B65F-4732-975D-1514ED34C715}"/>
              </a:ext>
            </a:extLst>
          </p:cNvPr>
          <p:cNvSpPr txBox="1"/>
          <p:nvPr/>
        </p:nvSpPr>
        <p:spPr>
          <a:xfrm>
            <a:off x="2278743" y="2322691"/>
            <a:ext cx="7772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A REPRESENTATION OF THE BUILDING IS CREATED AND CONSISTS OF INFORMATION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F4AFF63-B37B-486C-9528-BFE41F5C7F9B}"/>
              </a:ext>
            </a:extLst>
          </p:cNvPr>
          <p:cNvSpPr txBox="1"/>
          <p:nvPr/>
        </p:nvSpPr>
        <p:spPr>
          <a:xfrm>
            <a:off x="4339770" y="3473782"/>
            <a:ext cx="35124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PROGRAMS 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USED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A4A94F2-CC45-4C96-899D-7BE82F718AE1}"/>
              </a:ext>
            </a:extLst>
          </p:cNvPr>
          <p:cNvSpPr txBox="1"/>
          <p:nvPr/>
        </p:nvSpPr>
        <p:spPr>
          <a:xfrm>
            <a:off x="2629427" y="4335538"/>
            <a:ext cx="957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REVIT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B4C3928-5D97-4EAC-AAE0-6B320D6B3901}"/>
              </a:ext>
            </a:extLst>
          </p:cNvPr>
          <p:cNvSpPr txBox="1"/>
          <p:nvPr/>
        </p:nvSpPr>
        <p:spPr>
          <a:xfrm>
            <a:off x="2247165" y="5148275"/>
            <a:ext cx="1901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NAVISWORKS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344D804-C304-4DD5-8ADC-57CC07A90213}"/>
              </a:ext>
            </a:extLst>
          </p:cNvPr>
          <p:cNvSpPr txBox="1"/>
          <p:nvPr/>
        </p:nvSpPr>
        <p:spPr>
          <a:xfrm>
            <a:off x="5072637" y="4335538"/>
            <a:ext cx="2027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AUTODESK360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FE0774F-3971-465B-B4F0-EAFB46563FFE}"/>
              </a:ext>
            </a:extLst>
          </p:cNvPr>
          <p:cNvSpPr txBox="1"/>
          <p:nvPr/>
        </p:nvSpPr>
        <p:spPr>
          <a:xfrm>
            <a:off x="5072636" y="5148274"/>
            <a:ext cx="2027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SKETCHUP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70020FA-8B9C-47D6-ABFB-4C630A959F6B}"/>
              </a:ext>
            </a:extLst>
          </p:cNvPr>
          <p:cNvSpPr txBox="1"/>
          <p:nvPr/>
        </p:nvSpPr>
        <p:spPr>
          <a:xfrm>
            <a:off x="8023925" y="4291543"/>
            <a:ext cx="2027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ARCHICAD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784D34F-9438-40A2-A46B-B0F3F7824311}"/>
              </a:ext>
            </a:extLst>
          </p:cNvPr>
          <p:cNvSpPr txBox="1"/>
          <p:nvPr/>
        </p:nvSpPr>
        <p:spPr>
          <a:xfrm>
            <a:off x="8023924" y="5104279"/>
            <a:ext cx="2210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VECTORWORKS</a:t>
            </a:r>
          </a:p>
        </p:txBody>
      </p:sp>
      <p:pic>
        <p:nvPicPr>
          <p:cNvPr id="3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222DE91-4BCA-4BB9-A272-4988868AF82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82158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8601">
        <p:fade/>
      </p:transition>
    </mc:Choice>
    <mc:Fallback xmlns="">
      <p:transition spd="med" advTm="486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762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  <p:extLst>
    <p:ext uri="{E180D4A7-C9FB-4DFB-919C-405C955672EB}">
      <p14:showEvtLst xmlns:p14="http://schemas.microsoft.com/office/powerpoint/2010/main">
        <p14:playEvt time="4" objId="32"/>
        <p14:stopEvt time="47848" objId="32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6375698-9A9D-429A-8F4B-D7417319FE1B}"/>
              </a:ext>
            </a:extLst>
          </p:cNvPr>
          <p:cNvSpPr txBox="1"/>
          <p:nvPr/>
        </p:nvSpPr>
        <p:spPr>
          <a:xfrm>
            <a:off x="576943" y="566058"/>
            <a:ext cx="883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1A4C3"/>
                </a:solidFill>
                <a:latin typeface="Arial Narrow" panose="020B0606020202030204" pitchFamily="34" charset="0"/>
              </a:rPr>
              <a:t>Architectural Programs Used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A6F272-C9ED-49CF-B051-CB7643C27F54}"/>
              </a:ext>
            </a:extLst>
          </p:cNvPr>
          <p:cNvSpPr txBox="1"/>
          <p:nvPr/>
        </p:nvSpPr>
        <p:spPr>
          <a:xfrm>
            <a:off x="894996" y="1199308"/>
            <a:ext cx="13692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REVIT</a:t>
            </a:r>
          </a:p>
          <a:p>
            <a:endParaRPr lang="en-US" sz="32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D7DCC1E-F8BC-456F-9A85-8740DF863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344" y="2358246"/>
            <a:ext cx="6102986" cy="3170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C759711-EA8B-4054-A0F8-ACA986D3A24C}"/>
              </a:ext>
            </a:extLst>
          </p:cNvPr>
          <p:cNvSpPr/>
          <p:nvPr/>
        </p:nvSpPr>
        <p:spPr>
          <a:xfrm>
            <a:off x="8873884" y="5511942"/>
            <a:ext cx="3399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https://knowledge.autodesk.com/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9BAEFD-FD4F-41EC-BD72-EF74A078E54E}"/>
              </a:ext>
            </a:extLst>
          </p:cNvPr>
          <p:cNvSpPr txBox="1"/>
          <p:nvPr/>
        </p:nvSpPr>
        <p:spPr>
          <a:xfrm>
            <a:off x="576944" y="2061175"/>
            <a:ext cx="4459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DEVELOP THE DESIGN CONCEPT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462D25-4447-4DE1-835D-A2F53A12CDE5}"/>
              </a:ext>
            </a:extLst>
          </p:cNvPr>
          <p:cNvSpPr txBox="1"/>
          <p:nvPr/>
        </p:nvSpPr>
        <p:spPr>
          <a:xfrm>
            <a:off x="576943" y="2871359"/>
            <a:ext cx="4459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DETAILING &amp; DRAFTING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26D2E3-A1A9-430F-93C5-60867B0EDD16}"/>
              </a:ext>
            </a:extLst>
          </p:cNvPr>
          <p:cNvSpPr txBox="1"/>
          <p:nvPr/>
        </p:nvSpPr>
        <p:spPr>
          <a:xfrm>
            <a:off x="576943" y="3712760"/>
            <a:ext cx="4459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COMMUNICATE &amp; COLLABORATE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E926E8-02AC-438E-9704-8ECA8F819B21}"/>
              </a:ext>
            </a:extLst>
          </p:cNvPr>
          <p:cNvSpPr txBox="1"/>
          <p:nvPr/>
        </p:nvSpPr>
        <p:spPr>
          <a:xfrm>
            <a:off x="576943" y="4579435"/>
            <a:ext cx="4459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VISUALIZE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7204B9-E21B-42A5-B3AE-8929923805EC}"/>
              </a:ext>
            </a:extLst>
          </p:cNvPr>
          <p:cNvSpPr txBox="1"/>
          <p:nvPr/>
        </p:nvSpPr>
        <p:spPr>
          <a:xfrm>
            <a:off x="576943" y="5446110"/>
            <a:ext cx="4459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ANAYLIZE</a:t>
            </a:r>
          </a:p>
        </p:txBody>
      </p:sp>
      <p:pic>
        <p:nvPicPr>
          <p:cNvPr id="2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BA67B22-B850-4ADD-9106-DDD52C8A804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71427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9625">
        <p:fade/>
      </p:transition>
    </mc:Choice>
    <mc:Fallback xmlns="">
      <p:transition spd="med" advTm="4962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87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  <p:extLst>
    <p:ext uri="{E180D4A7-C9FB-4DFB-919C-405C955672EB}">
      <p14:showEvtLst xmlns:p14="http://schemas.microsoft.com/office/powerpoint/2010/main">
        <p14:playEvt time="22" objId="20"/>
        <p14:stopEvt time="49625" objId="20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6375698-9A9D-429A-8F4B-D7417319FE1B}"/>
              </a:ext>
            </a:extLst>
          </p:cNvPr>
          <p:cNvSpPr txBox="1"/>
          <p:nvPr/>
        </p:nvSpPr>
        <p:spPr>
          <a:xfrm>
            <a:off x="576943" y="566058"/>
            <a:ext cx="883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1A4C3"/>
                </a:solidFill>
                <a:latin typeface="Arial Narrow" panose="020B0606020202030204" pitchFamily="34" charset="0"/>
              </a:rPr>
              <a:t>Architectural Programs Used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A6F272-C9ED-49CF-B051-CB7643C27F54}"/>
              </a:ext>
            </a:extLst>
          </p:cNvPr>
          <p:cNvSpPr txBox="1"/>
          <p:nvPr/>
        </p:nvSpPr>
        <p:spPr>
          <a:xfrm>
            <a:off x="894995" y="1199308"/>
            <a:ext cx="1577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Enscape</a:t>
            </a:r>
            <a:endParaRPr lang="en-US" sz="3200" dirty="0">
              <a:solidFill>
                <a:schemeClr val="bg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74148A-9C1D-4C91-8EC5-38C6F387E7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3576" y="2312704"/>
            <a:ext cx="6966586" cy="32218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DFAB10F-E4B9-4FE7-B3CD-076E2DF36BCA}"/>
              </a:ext>
            </a:extLst>
          </p:cNvPr>
          <p:cNvSpPr/>
          <p:nvPr/>
        </p:nvSpPr>
        <p:spPr>
          <a:xfrm>
            <a:off x="9795074" y="5505135"/>
            <a:ext cx="24624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https://enscape3d.com/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501ED5-F623-49B8-956B-EE69F20C78B9}"/>
              </a:ext>
            </a:extLst>
          </p:cNvPr>
          <p:cNvSpPr txBox="1"/>
          <p:nvPr/>
        </p:nvSpPr>
        <p:spPr>
          <a:xfrm>
            <a:off x="576944" y="2061175"/>
            <a:ext cx="4459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REAL TIME CHANGES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F9C577-4A32-49F1-9F8D-67A53E3BD1D9}"/>
              </a:ext>
            </a:extLst>
          </p:cNvPr>
          <p:cNvSpPr txBox="1"/>
          <p:nvPr/>
        </p:nvSpPr>
        <p:spPr>
          <a:xfrm>
            <a:off x="576943" y="2871359"/>
            <a:ext cx="4459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VIRTUAL REALITY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6A21A5-01D3-43F7-BA4C-023108C67000}"/>
              </a:ext>
            </a:extLst>
          </p:cNvPr>
          <p:cNvSpPr txBox="1"/>
          <p:nvPr/>
        </p:nvSpPr>
        <p:spPr>
          <a:xfrm>
            <a:off x="576943" y="3712760"/>
            <a:ext cx="4459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DIFFERENT VISUAL SETTINGS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0872947-E5AF-496D-949C-572D9EE91F8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306457" y="2888827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6839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1413">
        <p:fade/>
      </p:transition>
    </mc:Choice>
    <mc:Fallback xmlns="">
      <p:transition spd="med" advTm="714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8485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1" grpId="0"/>
      <p:bldP spid="12" grpId="0"/>
      <p:bldP spid="13" grpId="0"/>
    </p:bldLst>
  </p:timing>
  <p:extLst>
    <p:ext uri="{E180D4A7-C9FB-4DFB-919C-405C955672EB}">
      <p14:showEvtLst xmlns:p14="http://schemas.microsoft.com/office/powerpoint/2010/main">
        <p14:playEvt time="13" objId="5"/>
        <p14:stopEvt time="71413" objId="5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B870780-D3E6-43B3-A25A-A50B5E7B4022}"/>
              </a:ext>
            </a:extLst>
          </p:cNvPr>
          <p:cNvSpPr txBox="1"/>
          <p:nvPr/>
        </p:nvSpPr>
        <p:spPr>
          <a:xfrm>
            <a:off x="576943" y="502709"/>
            <a:ext cx="3269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1A4C3"/>
                </a:solidFill>
                <a:latin typeface="Arial Narrow" panose="020B0606020202030204" pitchFamily="34" charset="0"/>
              </a:rPr>
              <a:t>PROJECT</a:t>
            </a:r>
          </a:p>
        </p:txBody>
      </p:sp>
      <p:pic>
        <p:nvPicPr>
          <p:cNvPr id="3" name="Picture 2" descr="A large white building&#10;&#10;Description automatically generated">
            <a:extLst>
              <a:ext uri="{FF2B5EF4-FFF2-40B4-BE49-F238E27FC236}">
                <a16:creationId xmlns:a16="http://schemas.microsoft.com/office/drawing/2014/main" id="{DDEB352E-0A70-42F0-9558-8785E61F2F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944" y="690819"/>
            <a:ext cx="7413113" cy="43891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3679CE-B549-4E46-8F1F-6D76FFFC4F77}"/>
              </a:ext>
            </a:extLst>
          </p:cNvPr>
          <p:cNvSpPr txBox="1"/>
          <p:nvPr/>
        </p:nvSpPr>
        <p:spPr>
          <a:xfrm>
            <a:off x="609629" y="2684814"/>
            <a:ext cx="34144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1A4C3"/>
                </a:solidFill>
                <a:latin typeface="Arial Narrow" panose="020B0606020202030204" pitchFamily="34" charset="0"/>
              </a:rPr>
              <a:t>SQUARE FOOTAGE:</a:t>
            </a:r>
          </a:p>
          <a:p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OFFICE 		</a:t>
            </a:r>
            <a:r>
              <a:rPr lang="en-US" sz="2000" b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12,789 SF</a:t>
            </a:r>
          </a:p>
          <a:p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WAREHOUSE 	</a:t>
            </a:r>
            <a:r>
              <a:rPr lang="en-US" sz="2000" b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251,332 SF</a:t>
            </a:r>
          </a:p>
          <a:p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TOTAL 		</a:t>
            </a:r>
            <a:r>
              <a:rPr lang="en-US" sz="2000" b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264,121 SF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7ACCD8-5EC0-493E-BEB9-BD101656675D}"/>
              </a:ext>
            </a:extLst>
          </p:cNvPr>
          <p:cNvSpPr txBox="1"/>
          <p:nvPr/>
        </p:nvSpPr>
        <p:spPr>
          <a:xfrm>
            <a:off x="576943" y="1306837"/>
            <a:ext cx="32693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1A4C3"/>
                </a:solidFill>
                <a:latin typeface="Arial Narrow" panose="020B0606020202030204" pitchFamily="34" charset="0"/>
              </a:rPr>
              <a:t>MARKET:</a:t>
            </a:r>
          </a:p>
          <a:p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INDUSTRIAL/</a:t>
            </a:r>
          </a:p>
          <a:p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CORPORATE</a:t>
            </a:r>
          </a:p>
        </p:txBody>
      </p:sp>
      <p:pic>
        <p:nvPicPr>
          <p:cNvPr id="1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206A30C-1116-445B-A541-7DF7A8503B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96289" y="289436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66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7316">
        <p:fade/>
      </p:transition>
    </mc:Choice>
    <mc:Fallback xmlns="">
      <p:transition spd="med" advTm="473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43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6" objId="15"/>
        <p14:stopEvt time="46568" objId="15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white building&#10;&#10;Description automatically generated">
            <a:extLst>
              <a:ext uri="{FF2B5EF4-FFF2-40B4-BE49-F238E27FC236}">
                <a16:creationId xmlns:a16="http://schemas.microsoft.com/office/drawing/2014/main" id="{DDEB352E-0A70-42F0-9558-8785E61F2F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944" y="690819"/>
            <a:ext cx="7413113" cy="43891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FC458C6-112D-43FB-B11A-3E4041531C61}"/>
              </a:ext>
            </a:extLst>
          </p:cNvPr>
          <p:cNvSpPr txBox="1"/>
          <p:nvPr/>
        </p:nvSpPr>
        <p:spPr>
          <a:xfrm>
            <a:off x="576943" y="502709"/>
            <a:ext cx="39623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1A4C3"/>
                </a:solidFill>
                <a:latin typeface="Arial Narrow" panose="020B0606020202030204" pitchFamily="34" charset="0"/>
              </a:rPr>
              <a:t>KEY DESIGN CONSIDERATIONS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EB6F4A-0C54-4F85-B00C-5598952FAF99}"/>
              </a:ext>
            </a:extLst>
          </p:cNvPr>
          <p:cNvSpPr/>
          <p:nvPr/>
        </p:nvSpPr>
        <p:spPr>
          <a:xfrm>
            <a:off x="576943" y="2033471"/>
            <a:ext cx="2500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FLEXIBILITY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FE4CAF-BC11-4B36-92CE-A43DF461E4AC}"/>
              </a:ext>
            </a:extLst>
          </p:cNvPr>
          <p:cNvSpPr/>
          <p:nvPr/>
        </p:nvSpPr>
        <p:spPr>
          <a:xfrm>
            <a:off x="576943" y="2923880"/>
            <a:ext cx="23259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OPEN WORK SPACE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250F60-37B3-4888-BC5F-D17E3B1329E5}"/>
              </a:ext>
            </a:extLst>
          </p:cNvPr>
          <p:cNvSpPr/>
          <p:nvPr/>
        </p:nvSpPr>
        <p:spPr>
          <a:xfrm>
            <a:off x="525279" y="3814292"/>
            <a:ext cx="18469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NATURAL LIGHT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556F43-8EEB-49F4-8BB0-F360A87A3165}"/>
              </a:ext>
            </a:extLst>
          </p:cNvPr>
          <p:cNvSpPr/>
          <p:nvPr/>
        </p:nvSpPr>
        <p:spPr>
          <a:xfrm>
            <a:off x="542500" y="4704699"/>
            <a:ext cx="18469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EXPANSION</a:t>
            </a:r>
          </a:p>
        </p:txBody>
      </p:sp>
      <p:pic>
        <p:nvPicPr>
          <p:cNvPr id="1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F7D33F1-CC4E-4078-B5F0-1B3F8EAD34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561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9266">
        <p:fade/>
      </p:transition>
    </mc:Choice>
    <mc:Fallback xmlns="">
      <p:transition spd="med" advTm="392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3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7" objId="15"/>
        <p14:stopEvt time="39266" objId="15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E6AF2B6-BA84-4A83-80CE-977986C1D4E2}"/>
              </a:ext>
            </a:extLst>
          </p:cNvPr>
          <p:cNvGrpSpPr/>
          <p:nvPr/>
        </p:nvGrpSpPr>
        <p:grpSpPr>
          <a:xfrm>
            <a:off x="1550342" y="118690"/>
            <a:ext cx="4433143" cy="5738363"/>
            <a:chOff x="10028" y="0"/>
            <a:chExt cx="5277852" cy="683177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7F2B873-08B6-4CFE-8526-3D44A0C735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61" t="4328" r="42162" b="4561"/>
            <a:stretch/>
          </p:blipFill>
          <p:spPr>
            <a:xfrm>
              <a:off x="10028" y="0"/>
              <a:ext cx="5277852" cy="683177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7ED6107-C7C5-4ECF-A20F-9B33529A29A5}"/>
                </a:ext>
              </a:extLst>
            </p:cNvPr>
            <p:cNvSpPr txBox="1"/>
            <p:nvPr/>
          </p:nvSpPr>
          <p:spPr>
            <a:xfrm>
              <a:off x="388870" y="1896203"/>
              <a:ext cx="2418651" cy="6565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1A4C3"/>
                  </a:solidFill>
                </a:rPr>
                <a:t>GALVANIZING BAY</a:t>
              </a:r>
            </a:p>
            <a:p>
              <a:pPr algn="ctr"/>
              <a:r>
                <a:rPr lang="en-US" sz="1400" dirty="0">
                  <a:solidFill>
                    <a:srgbClr val="01A4C3"/>
                  </a:solidFill>
                </a:rPr>
                <a:t>FUTURE EXPANSION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7665EFC-06CB-41A3-B7F1-7DE779F32AD6}"/>
                </a:ext>
              </a:extLst>
            </p:cNvPr>
            <p:cNvSpPr txBox="1"/>
            <p:nvPr/>
          </p:nvSpPr>
          <p:spPr>
            <a:xfrm>
              <a:off x="1598196" y="4068521"/>
              <a:ext cx="2230858" cy="414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1A4C3"/>
                  </a:solidFill>
                </a:rPr>
                <a:t>MANUFACTURING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56C4AB0-F2FA-446B-858C-7EB4D0184279}"/>
                </a:ext>
              </a:extLst>
            </p:cNvPr>
            <p:cNvSpPr txBox="1"/>
            <p:nvPr/>
          </p:nvSpPr>
          <p:spPr>
            <a:xfrm>
              <a:off x="2391426" y="6291127"/>
              <a:ext cx="1097680" cy="414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1A4C3"/>
                  </a:solidFill>
                </a:rPr>
                <a:t>OFFICE</a:t>
              </a: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2E359E34-538F-47C5-9275-8EBD3DC4B01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3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03" r="8203"/>
          <a:stretch/>
        </p:blipFill>
        <p:spPr>
          <a:xfrm>
            <a:off x="6245817" y="706885"/>
            <a:ext cx="4762953" cy="311191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E4D1C6F-EEF8-4DC5-9F28-ED7FA40957D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8931" b="19232"/>
          <a:stretch/>
        </p:blipFill>
        <p:spPr>
          <a:xfrm>
            <a:off x="6245817" y="4179517"/>
            <a:ext cx="4762953" cy="1720806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15AEBAC-9113-4308-89D8-250DB68F59D9}"/>
              </a:ext>
            </a:extLst>
          </p:cNvPr>
          <p:cNvCxnSpPr>
            <a:cxnSpLocks/>
          </p:cNvCxnSpPr>
          <p:nvPr/>
        </p:nvCxnSpPr>
        <p:spPr>
          <a:xfrm>
            <a:off x="8468248" y="1966965"/>
            <a:ext cx="0" cy="133140"/>
          </a:xfrm>
          <a:prstGeom prst="line">
            <a:avLst/>
          </a:prstGeom>
          <a:ln w="28575">
            <a:solidFill>
              <a:srgbClr val="E7EC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0C6EE10-90EB-4CFB-A6CF-3B5BAB2DFBD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2434.0907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2990771"/>
            <a:ext cx="609600" cy="6096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58C6B7A-FFC1-4638-A71F-3FCB82FE7C22}"/>
              </a:ext>
            </a:extLst>
          </p:cNvPr>
          <p:cNvSpPr/>
          <p:nvPr/>
        </p:nvSpPr>
        <p:spPr>
          <a:xfrm>
            <a:off x="718027" y="5857053"/>
            <a:ext cx="3068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1A4C3"/>
                </a:solidFill>
                <a:latin typeface="Arial Narrow" panose="020B0606020202030204" pitchFamily="34" charset="0"/>
              </a:rPr>
              <a:t>OVERALL - FLOOR PLAN</a:t>
            </a:r>
          </a:p>
        </p:txBody>
      </p:sp>
    </p:spTree>
    <p:extLst>
      <p:ext uri="{BB962C8B-B14F-4D97-AF65-F5344CB8AC3E}">
        <p14:creationId xmlns:p14="http://schemas.microsoft.com/office/powerpoint/2010/main" val="60177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6339">
        <p:fade/>
      </p:transition>
    </mc:Choice>
    <mc:Fallback xmlns="">
      <p:transition spd="med" advTm="463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8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3" objId="34"/>
        <p14:stopEvt time="43511" objId="34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close up of a map&#10;&#10;Description automatically generated">
            <a:extLst>
              <a:ext uri="{FF2B5EF4-FFF2-40B4-BE49-F238E27FC236}">
                <a16:creationId xmlns:a16="http://schemas.microsoft.com/office/drawing/2014/main" id="{A81794C1-86E7-4979-A500-F2F988F5A1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024" y="409473"/>
            <a:ext cx="9257952" cy="4947717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A3B4421-A4A8-4847-9D05-9FC5564062B9}"/>
              </a:ext>
            </a:extLst>
          </p:cNvPr>
          <p:cNvSpPr/>
          <p:nvPr/>
        </p:nvSpPr>
        <p:spPr>
          <a:xfrm>
            <a:off x="4780068" y="3365045"/>
            <a:ext cx="3798865" cy="1554888"/>
          </a:xfrm>
          <a:prstGeom prst="roundRect">
            <a:avLst/>
          </a:prstGeom>
          <a:noFill/>
          <a:ln w="38100">
            <a:solidFill>
              <a:srgbClr val="B219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5A4CF33C-9B1B-48A7-B5AD-86693CF41452}"/>
              </a:ext>
            </a:extLst>
          </p:cNvPr>
          <p:cNvSpPr/>
          <p:nvPr/>
        </p:nvSpPr>
        <p:spPr>
          <a:xfrm rot="16200000">
            <a:off x="9203175" y="4853498"/>
            <a:ext cx="412414" cy="204280"/>
          </a:xfrm>
          <a:prstGeom prst="rightArrow">
            <a:avLst/>
          </a:prstGeom>
          <a:solidFill>
            <a:srgbClr val="FDB813"/>
          </a:solidFill>
          <a:ln>
            <a:solidFill>
              <a:srgbClr val="FDB8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1E968D3-1ECF-4F9A-B401-0A6BA4FF8E92}"/>
              </a:ext>
            </a:extLst>
          </p:cNvPr>
          <p:cNvSpPr/>
          <p:nvPr/>
        </p:nvSpPr>
        <p:spPr>
          <a:xfrm>
            <a:off x="8578933" y="1178373"/>
            <a:ext cx="2244127" cy="1554888"/>
          </a:xfrm>
          <a:prstGeom prst="roundRect">
            <a:avLst/>
          </a:prstGeom>
          <a:noFill/>
          <a:ln w="38100">
            <a:solidFill>
              <a:srgbClr val="B219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AE5CC758-3F43-4A4C-B920-8801221D3AD1}"/>
              </a:ext>
            </a:extLst>
          </p:cNvPr>
          <p:cNvSpPr/>
          <p:nvPr/>
        </p:nvSpPr>
        <p:spPr>
          <a:xfrm rot="16200000">
            <a:off x="7811619" y="1282439"/>
            <a:ext cx="412414" cy="204280"/>
          </a:xfrm>
          <a:prstGeom prst="rightArrow">
            <a:avLst/>
          </a:prstGeom>
          <a:solidFill>
            <a:srgbClr val="FDB813"/>
          </a:solidFill>
          <a:ln>
            <a:solidFill>
              <a:srgbClr val="FDB8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912785B7-339A-4E96-8FB0-C477B2C00807}"/>
              </a:ext>
            </a:extLst>
          </p:cNvPr>
          <p:cNvSpPr/>
          <p:nvPr/>
        </p:nvSpPr>
        <p:spPr>
          <a:xfrm rot="16200000">
            <a:off x="5469584" y="1282439"/>
            <a:ext cx="412414" cy="204280"/>
          </a:xfrm>
          <a:prstGeom prst="rightArrow">
            <a:avLst/>
          </a:prstGeom>
          <a:solidFill>
            <a:srgbClr val="FDB813"/>
          </a:solidFill>
          <a:ln>
            <a:solidFill>
              <a:srgbClr val="FDB8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E0DF89E-4A64-4EFC-870D-3C4AB4995DF6}"/>
              </a:ext>
            </a:extLst>
          </p:cNvPr>
          <p:cNvSpPr/>
          <p:nvPr/>
        </p:nvSpPr>
        <p:spPr>
          <a:xfrm>
            <a:off x="718027" y="5857053"/>
            <a:ext cx="30687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1A4C3"/>
                </a:solidFill>
                <a:latin typeface="Arial Narrow" panose="020B0606020202030204" pitchFamily="34" charset="0"/>
              </a:rPr>
              <a:t>FIRST FLOOR - FLOOR PLAN</a:t>
            </a: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E12C2D2-F513-4E85-815E-142B1C00C0F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6156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7988">
        <p:fade/>
      </p:transition>
    </mc:Choice>
    <mc:Fallback xmlns="">
      <p:transition spd="med" advTm="879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5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8" grpId="0" animBg="1"/>
      <p:bldP spid="4" grpId="0" animBg="1"/>
      <p:bldP spid="19" grpId="0" animBg="1"/>
      <p:bldP spid="20" grpId="0" animBg="1"/>
      <p:bldP spid="21" grpId="0" animBg="1"/>
    </p:bldLst>
  </p:timing>
  <p:extLst>
    <p:ext uri="{E180D4A7-C9FB-4DFB-919C-405C955672EB}">
      <p14:showEvtLst xmlns:p14="http://schemas.microsoft.com/office/powerpoint/2010/main">
        <p14:playEvt time="3" objId="6"/>
        <p14:stopEvt time="86631" objId="6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close up of a map&#10;&#10;Description automatically generated">
            <a:extLst>
              <a:ext uri="{FF2B5EF4-FFF2-40B4-BE49-F238E27FC236}">
                <a16:creationId xmlns:a16="http://schemas.microsoft.com/office/drawing/2014/main" id="{5B8C900F-AD26-4107-99CB-2586C62980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521" y="703889"/>
            <a:ext cx="9289157" cy="4745961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6E730B5-D130-440E-A7C6-5119ADB6E0D0}"/>
              </a:ext>
            </a:extLst>
          </p:cNvPr>
          <p:cNvSpPr/>
          <p:nvPr/>
        </p:nvSpPr>
        <p:spPr>
          <a:xfrm>
            <a:off x="4228026" y="2383677"/>
            <a:ext cx="5127148" cy="2797755"/>
          </a:xfrm>
          <a:prstGeom prst="roundRect">
            <a:avLst/>
          </a:prstGeom>
          <a:noFill/>
          <a:ln w="38100">
            <a:solidFill>
              <a:srgbClr val="B219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6037D4D5-362C-421B-912F-59B6804315CB}"/>
              </a:ext>
            </a:extLst>
          </p:cNvPr>
          <p:cNvSpPr/>
          <p:nvPr/>
        </p:nvSpPr>
        <p:spPr>
          <a:xfrm rot="16200000">
            <a:off x="9409715" y="1079764"/>
            <a:ext cx="273912" cy="135676"/>
          </a:xfrm>
          <a:prstGeom prst="rightArrow">
            <a:avLst/>
          </a:prstGeom>
          <a:solidFill>
            <a:srgbClr val="FDB813"/>
          </a:solidFill>
          <a:ln>
            <a:solidFill>
              <a:srgbClr val="FDB8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6985D181-D907-4584-B562-0A2868E55481}"/>
              </a:ext>
            </a:extLst>
          </p:cNvPr>
          <p:cNvSpPr/>
          <p:nvPr/>
        </p:nvSpPr>
        <p:spPr>
          <a:xfrm rot="16200000">
            <a:off x="8650740" y="1079764"/>
            <a:ext cx="273912" cy="135676"/>
          </a:xfrm>
          <a:prstGeom prst="rightArrow">
            <a:avLst/>
          </a:prstGeom>
          <a:solidFill>
            <a:srgbClr val="FDB813"/>
          </a:solidFill>
          <a:ln>
            <a:solidFill>
              <a:srgbClr val="FDB8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B48DF223-9C2A-4AA2-985A-EC0DE238B511}"/>
              </a:ext>
            </a:extLst>
          </p:cNvPr>
          <p:cNvSpPr/>
          <p:nvPr/>
        </p:nvSpPr>
        <p:spPr>
          <a:xfrm rot="16200000">
            <a:off x="7817675" y="1079765"/>
            <a:ext cx="273912" cy="135676"/>
          </a:xfrm>
          <a:prstGeom prst="rightArrow">
            <a:avLst/>
          </a:prstGeom>
          <a:solidFill>
            <a:srgbClr val="FDB813"/>
          </a:solidFill>
          <a:ln>
            <a:solidFill>
              <a:srgbClr val="FDB8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D87773B4-836D-49A3-83CF-6E4B28CF1637}"/>
              </a:ext>
            </a:extLst>
          </p:cNvPr>
          <p:cNvSpPr/>
          <p:nvPr/>
        </p:nvSpPr>
        <p:spPr>
          <a:xfrm rot="16200000">
            <a:off x="7082376" y="1079765"/>
            <a:ext cx="273912" cy="135676"/>
          </a:xfrm>
          <a:prstGeom prst="rightArrow">
            <a:avLst/>
          </a:prstGeom>
          <a:solidFill>
            <a:srgbClr val="FDB813"/>
          </a:solidFill>
          <a:ln>
            <a:solidFill>
              <a:srgbClr val="FDB8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2D6C86-5036-47FA-B83E-C054BB367B09}"/>
              </a:ext>
            </a:extLst>
          </p:cNvPr>
          <p:cNvSpPr/>
          <p:nvPr/>
        </p:nvSpPr>
        <p:spPr>
          <a:xfrm>
            <a:off x="6785610" y="1596390"/>
            <a:ext cx="274320" cy="1485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CA7EB1E-2B10-4818-B186-D8A8A1A70601}"/>
              </a:ext>
            </a:extLst>
          </p:cNvPr>
          <p:cNvSpPr/>
          <p:nvPr/>
        </p:nvSpPr>
        <p:spPr>
          <a:xfrm>
            <a:off x="718028" y="5857053"/>
            <a:ext cx="35099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1A4C3"/>
                </a:solidFill>
                <a:latin typeface="Arial Narrow" panose="020B0606020202030204" pitchFamily="34" charset="0"/>
              </a:rPr>
              <a:t>SECOND FLOOR – FLOOR PLAN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82BC0E2-ABC9-4064-B869-867B1F3EC04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42295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7144">
        <p:fade/>
      </p:transition>
    </mc:Choice>
    <mc:Fallback xmlns="">
      <p:transition spd="med" advTm="771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1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 animBg="1"/>
      <p:bldP spid="8" grpId="0" animBg="1"/>
      <p:bldP spid="10" grpId="0" animBg="1"/>
      <p:bldP spid="15" grpId="0" animBg="1"/>
      <p:bldP spid="17" grpId="0" animBg="1"/>
    </p:bldLst>
  </p:timing>
  <p:extLst>
    <p:ext uri="{E180D4A7-C9FB-4DFB-919C-405C955672EB}">
      <p14:showEvtLst xmlns:p14="http://schemas.microsoft.com/office/powerpoint/2010/main">
        <p14:playEvt time="17" objId="3"/>
        <p14:stopEvt time="77144" objId="3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large building in the background&#10;&#10;Description automatically generated">
            <a:extLst>
              <a:ext uri="{FF2B5EF4-FFF2-40B4-BE49-F238E27FC236}">
                <a16:creationId xmlns:a16="http://schemas.microsoft.com/office/drawing/2014/main" id="{6BC87706-DD16-444C-89A6-B20161FFE93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86" r="1096" b="12014"/>
          <a:stretch/>
        </p:blipFill>
        <p:spPr>
          <a:xfrm>
            <a:off x="3359929" y="1336156"/>
            <a:ext cx="8230881" cy="2449145"/>
          </a:xfrm>
          <a:prstGeom prst="rect">
            <a:avLst/>
          </a:prstGeom>
        </p:spPr>
      </p:pic>
      <p:pic>
        <p:nvPicPr>
          <p:cNvPr id="7" name="Picture 6" descr="A picture containing device, meter&#10;&#10;Description automatically generated">
            <a:extLst>
              <a:ext uri="{FF2B5EF4-FFF2-40B4-BE49-F238E27FC236}">
                <a16:creationId xmlns:a16="http://schemas.microsoft.com/office/drawing/2014/main" id="{B41C9624-2FE5-4E9B-9EEC-52E70F948E6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297271"/>
            <a:ext cx="12192000" cy="1997044"/>
          </a:xfrm>
          <a:prstGeom prst="rect">
            <a:avLst/>
          </a:prstGeom>
        </p:spPr>
      </p:pic>
      <p:pic>
        <p:nvPicPr>
          <p:cNvPr id="23" name="Picture 22" descr="A close up of a map&#10;&#10;Description automatically generated">
            <a:extLst>
              <a:ext uri="{FF2B5EF4-FFF2-40B4-BE49-F238E27FC236}">
                <a16:creationId xmlns:a16="http://schemas.microsoft.com/office/drawing/2014/main" id="{0561267D-3AE1-41A5-9DC5-585EE38F02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98" y="53647"/>
            <a:ext cx="1513790" cy="383443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D7B2E30-7B78-47B5-9A1D-B108FFC9D95C}"/>
              </a:ext>
            </a:extLst>
          </p:cNvPr>
          <p:cNvSpPr/>
          <p:nvPr/>
        </p:nvSpPr>
        <p:spPr>
          <a:xfrm>
            <a:off x="718028" y="5857053"/>
            <a:ext cx="2500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1A4C3"/>
                </a:solidFill>
                <a:latin typeface="Arial Narrow" panose="020B0606020202030204" pitchFamily="34" charset="0"/>
              </a:rPr>
              <a:t>ELEVATION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BA2CB09-DA58-4107-A170-038496EB0284}"/>
              </a:ext>
            </a:extLst>
          </p:cNvPr>
          <p:cNvSpPr/>
          <p:nvPr/>
        </p:nvSpPr>
        <p:spPr>
          <a:xfrm>
            <a:off x="3291114" y="3878994"/>
            <a:ext cx="2500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1A4C3"/>
                </a:solidFill>
                <a:latin typeface="Arial Narrow" panose="020B0606020202030204" pitchFamily="34" charset="0"/>
              </a:rPr>
              <a:t>VIEW - ENSCAPE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C4BA33A-7EBB-4930-8DD0-14EE3FF24E05}"/>
              </a:ext>
            </a:extLst>
          </p:cNvPr>
          <p:cNvSpPr/>
          <p:nvPr/>
        </p:nvSpPr>
        <p:spPr>
          <a:xfrm>
            <a:off x="1257145" y="3888078"/>
            <a:ext cx="2500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1A4C3"/>
                </a:solidFill>
                <a:latin typeface="Arial Narrow" panose="020B0606020202030204" pitchFamily="34" charset="0"/>
              </a:rPr>
              <a:t>SECTION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CFA707A-3896-409D-805B-5904A4272223}"/>
              </a:ext>
            </a:extLst>
          </p:cNvPr>
          <p:cNvSpPr/>
          <p:nvPr/>
        </p:nvSpPr>
        <p:spPr>
          <a:xfrm>
            <a:off x="5997192" y="4443824"/>
            <a:ext cx="609600" cy="1613284"/>
          </a:xfrm>
          <a:prstGeom prst="roundRect">
            <a:avLst/>
          </a:prstGeom>
          <a:noFill/>
          <a:ln w="38100">
            <a:solidFill>
              <a:srgbClr val="B219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EDE66C8-FADB-4E5A-BDBE-C5299EA88CA0}"/>
              </a:ext>
            </a:extLst>
          </p:cNvPr>
          <p:cNvSpPr/>
          <p:nvPr/>
        </p:nvSpPr>
        <p:spPr>
          <a:xfrm>
            <a:off x="993398" y="53647"/>
            <a:ext cx="1645299" cy="4346401"/>
          </a:xfrm>
          <a:prstGeom prst="roundRect">
            <a:avLst/>
          </a:prstGeom>
          <a:noFill/>
          <a:ln w="38100">
            <a:solidFill>
              <a:srgbClr val="B219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9CC4733-7AA5-4035-BA5D-93AB7C63D10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1876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7267">
        <p:fade/>
      </p:transition>
    </mc:Choice>
    <mc:Fallback xmlns="">
      <p:transition spd="med" advTm="872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0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  <p:bldP spid="11" grpId="0" animBg="1"/>
    </p:bldLst>
  </p:timing>
  <p:extLst>
    <p:ext uri="{E180D4A7-C9FB-4DFB-919C-405C955672EB}">
      <p14:showEvtLst xmlns:p14="http://schemas.microsoft.com/office/powerpoint/2010/main">
        <p14:playEvt time="3" objId="3"/>
        <p14:stopEvt time="87139" objId="3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meter&#10;&#10;Description automatically generated">
            <a:extLst>
              <a:ext uri="{FF2B5EF4-FFF2-40B4-BE49-F238E27FC236}">
                <a16:creationId xmlns:a16="http://schemas.microsoft.com/office/drawing/2014/main" id="{E4F03974-2107-40D8-B184-654AB84B8D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2394"/>
            <a:ext cx="12192000" cy="2587429"/>
          </a:xfrm>
          <a:prstGeom prst="rect">
            <a:avLst/>
          </a:prstGeom>
        </p:spPr>
      </p:pic>
      <p:pic>
        <p:nvPicPr>
          <p:cNvPr id="3" name="Picture 2" descr="A picture containing outdoor, building, water, small&#10;&#10;Description automatically generated">
            <a:extLst>
              <a:ext uri="{FF2B5EF4-FFF2-40B4-BE49-F238E27FC236}">
                <a16:creationId xmlns:a16="http://schemas.microsoft.com/office/drawing/2014/main" id="{1764BC91-87E1-4D94-BBC9-444FF8E95E9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29" r="1096" b="22151"/>
          <a:stretch/>
        </p:blipFill>
        <p:spPr>
          <a:xfrm>
            <a:off x="3359929" y="1357639"/>
            <a:ext cx="8230881" cy="245475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0376FAC-F11A-4347-8021-5FC876BEF993}"/>
              </a:ext>
            </a:extLst>
          </p:cNvPr>
          <p:cNvSpPr/>
          <p:nvPr/>
        </p:nvSpPr>
        <p:spPr>
          <a:xfrm>
            <a:off x="718028" y="5857053"/>
            <a:ext cx="2500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1A4C3"/>
                </a:solidFill>
                <a:latin typeface="Arial Narrow" panose="020B0606020202030204" pitchFamily="34" charset="0"/>
              </a:rPr>
              <a:t>ELEVATION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32FEA1E-711F-455A-8B06-EC4A3ABF2465}"/>
              </a:ext>
            </a:extLst>
          </p:cNvPr>
          <p:cNvSpPr/>
          <p:nvPr/>
        </p:nvSpPr>
        <p:spPr>
          <a:xfrm>
            <a:off x="3291114" y="3878994"/>
            <a:ext cx="2500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1A4C3"/>
                </a:solidFill>
                <a:latin typeface="Arial Narrow" panose="020B0606020202030204" pitchFamily="34" charset="0"/>
              </a:rPr>
              <a:t>VIEW - ENSCAPE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F346F89-B8C0-4E12-A5DD-06720CE0988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8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27408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95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6121">
        <p:fade/>
      </p:transition>
    </mc:Choice>
    <mc:Fallback xmlns="">
      <p:transition spd="med" advTm="461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5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" objId="5"/>
        <p14:stopEvt time="46121" objId="5"/>
      </p14:showEvt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cording #12_edit3">
            <a:hlinkClick r:id="" action="ppaction://media"/>
            <a:extLst>
              <a:ext uri="{FF2B5EF4-FFF2-40B4-BE49-F238E27FC236}">
                <a16:creationId xmlns:a16="http://schemas.microsoft.com/office/drawing/2014/main" id="{1103778D-2FAA-461F-B0E3-DA9251D8C40A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87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3561" y="408383"/>
            <a:ext cx="10264877" cy="530352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B728AA7-337A-4D5E-B0FB-0B00D74FAA2E}"/>
              </a:ext>
            </a:extLst>
          </p:cNvPr>
          <p:cNvSpPr/>
          <p:nvPr/>
        </p:nvSpPr>
        <p:spPr>
          <a:xfrm>
            <a:off x="718028" y="5857053"/>
            <a:ext cx="2500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1A4C3"/>
                </a:solidFill>
                <a:latin typeface="Arial Narrow" panose="020B0606020202030204" pitchFamily="34" charset="0"/>
              </a:rPr>
              <a:t>WALK THRU</a:t>
            </a:r>
          </a:p>
        </p:txBody>
      </p:sp>
      <p:pic>
        <p:nvPicPr>
          <p:cNvPr id="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4B9BCC2-81CF-4142-9D40-B158A81466A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246563" y="2819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4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5456">
        <p:fade/>
      </p:transition>
    </mc:Choice>
    <mc:Fallback xmlns="">
      <p:transition spd="med" advTm="354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7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4573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712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video>
              <p:cMediaNode vol="1515" mute="1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2" objId="9"/>
        <p14:playEvt time="4533" objId="3"/>
        <p14:triggerEvt type="onClick" time="4533" objId="3"/>
        <p14:stopEvt time="34598" objId="3"/>
        <p14:playEvt time="34598" objId="3"/>
        <p14:stopEvt time="34803" objId="9"/>
        <p14:stopEvt time="35456" objId="3"/>
      </p14:showEvt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82ACAA05-C7D4-4CFD-979F-B9CF10259AA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36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6"/>
          <a:stretch/>
        </p:blipFill>
        <p:spPr>
          <a:xfrm>
            <a:off x="2416810" y="623474"/>
            <a:ext cx="7634304" cy="3728957"/>
          </a:xfrm>
          <a:prstGeom prst="rect">
            <a:avLst/>
          </a:prstGeom>
          <a:ln w="38100">
            <a:noFill/>
          </a:ln>
        </p:spPr>
      </p:pic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CC2D8B41-1A52-4CDA-8ED9-59DE083C0C3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6"/>
          <a:stretch/>
        </p:blipFill>
        <p:spPr>
          <a:xfrm>
            <a:off x="2416810" y="623473"/>
            <a:ext cx="7634304" cy="3728957"/>
          </a:xfrm>
          <a:prstGeom prst="rect">
            <a:avLst/>
          </a:prstGeom>
          <a:ln w="38100">
            <a:noFill/>
          </a:ln>
        </p:spPr>
      </p:pic>
      <p:pic>
        <p:nvPicPr>
          <p:cNvPr id="14" name="Picture 13" descr="A picture containing indoor, refrigerator, room&#10;&#10;Description automatically generated">
            <a:extLst>
              <a:ext uri="{FF2B5EF4-FFF2-40B4-BE49-F238E27FC236}">
                <a16:creationId xmlns:a16="http://schemas.microsoft.com/office/drawing/2014/main" id="{0781DF42-F04A-4ACF-8F5C-F8750228EE3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621" b="16919"/>
          <a:stretch/>
        </p:blipFill>
        <p:spPr>
          <a:xfrm>
            <a:off x="1222852" y="1918262"/>
            <a:ext cx="4275904" cy="3787594"/>
          </a:xfrm>
          <a:prstGeom prst="rect">
            <a:avLst/>
          </a:prstGeom>
          <a:ln w="38100">
            <a:noFill/>
          </a:ln>
        </p:spPr>
      </p:pic>
      <p:pic>
        <p:nvPicPr>
          <p:cNvPr id="16" name="Picture 15" descr="A picture containing different, white, many, boat&#10;&#10;Description automatically generated">
            <a:extLst>
              <a:ext uri="{FF2B5EF4-FFF2-40B4-BE49-F238E27FC236}">
                <a16:creationId xmlns:a16="http://schemas.microsoft.com/office/drawing/2014/main" id="{E8C105F1-18F9-4019-9176-1B3F5A970D5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43" t="34191" r="5314" b="7071"/>
          <a:stretch/>
        </p:blipFill>
        <p:spPr>
          <a:xfrm>
            <a:off x="6692714" y="1918262"/>
            <a:ext cx="4275904" cy="3782029"/>
          </a:xfrm>
          <a:prstGeom prst="rect">
            <a:avLst/>
          </a:prstGeom>
          <a:ln w="38100"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66AFA4A-43EA-49D4-A821-A3A105A323A3}"/>
              </a:ext>
            </a:extLst>
          </p:cNvPr>
          <p:cNvSpPr/>
          <p:nvPr/>
        </p:nvSpPr>
        <p:spPr>
          <a:xfrm>
            <a:off x="718028" y="5857053"/>
            <a:ext cx="37650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01A4C3"/>
                </a:solidFill>
                <a:latin typeface="Arial Narrow" panose="020B0606020202030204" pitchFamily="34" charset="0"/>
              </a:rPr>
              <a:t>CONCEPT SKETCHING </a:t>
            </a:r>
            <a:r>
              <a:rPr lang="en-US" sz="2000" dirty="0">
                <a:solidFill>
                  <a:srgbClr val="01A4C3"/>
                </a:solidFill>
                <a:latin typeface="Arial Narrow" panose="020B0606020202030204" pitchFamily="34" charset="0"/>
              </a:rPr>
              <a:t>&amp; MASSING</a:t>
            </a:r>
          </a:p>
        </p:txBody>
      </p:sp>
      <p:pic>
        <p:nvPicPr>
          <p:cNvPr id="1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F24F700-3C2C-4287-B6A3-F587A844C39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75210" y="2523756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0942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1569">
        <p:fade/>
      </p:transition>
    </mc:Choice>
    <mc:Fallback xmlns="">
      <p:transition spd="med" advTm="415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1" objId="10"/>
        <p14:stopEvt time="40124" objId="10"/>
      </p14:showEvt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rge white building&#10;&#10;Description automatically generated">
            <a:extLst>
              <a:ext uri="{FF2B5EF4-FFF2-40B4-BE49-F238E27FC236}">
                <a16:creationId xmlns:a16="http://schemas.microsoft.com/office/drawing/2014/main" id="{F4A4A337-77EE-4A75-9169-E750C60981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242" y="698500"/>
            <a:ext cx="9729516" cy="5130800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FD14DFA-8034-4AF8-92B1-6948EF4D57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2514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03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4138">
        <p:fade/>
      </p:transition>
    </mc:Choice>
    <mc:Fallback xmlns="">
      <p:transition spd="med" advTm="441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6" objId="4"/>
        <p14:stopEvt time="42730" objId="4"/>
      </p14:showEvt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room&#10;&#10;Description automatically generated">
            <a:extLst>
              <a:ext uri="{FF2B5EF4-FFF2-40B4-BE49-F238E27FC236}">
                <a16:creationId xmlns:a16="http://schemas.microsoft.com/office/drawing/2014/main" id="{D1052151-7D08-4458-A578-62B5676BD2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36" y="698500"/>
            <a:ext cx="9692728" cy="5111400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0A414F4-9A43-443B-9411-8DDED50F9E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230895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58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4856">
        <p:fade/>
      </p:transition>
    </mc:Choice>
    <mc:Fallback xmlns="">
      <p:transition spd="med" advTm="448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7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9" objId="4"/>
        <p14:stopEvt time="42796" objId="4"/>
      </p14:showEvt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large empty room&#10;&#10;Description automatically generated">
            <a:extLst>
              <a:ext uri="{FF2B5EF4-FFF2-40B4-BE49-F238E27FC236}">
                <a16:creationId xmlns:a16="http://schemas.microsoft.com/office/drawing/2014/main" id="{7CB9B4C7-71E3-4281-8473-F6493FD93D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158" y="685800"/>
            <a:ext cx="9777686" cy="5156202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E121423-4C3F-455D-B9D1-D144817513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41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1267">
        <p:fade/>
      </p:transition>
    </mc:Choice>
    <mc:Fallback xmlns="">
      <p:transition spd="med" advTm="412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4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8" objId="2"/>
        <p14:stopEvt time="41267" objId="2"/>
      </p14:showEvt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cording #18">
            <a:hlinkClick r:id="" action="ppaction://media"/>
            <a:extLst>
              <a:ext uri="{FF2B5EF4-FFF2-40B4-BE49-F238E27FC236}">
                <a16:creationId xmlns:a16="http://schemas.microsoft.com/office/drawing/2014/main" id="{A4431860-558E-4BD4-8887-2D5F4FDDDE4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590" end="8291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3561" y="430106"/>
            <a:ext cx="10264877" cy="530352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C711DED-8015-4175-8B3E-9D99052604C6}"/>
              </a:ext>
            </a:extLst>
          </p:cNvPr>
          <p:cNvSpPr/>
          <p:nvPr/>
        </p:nvSpPr>
        <p:spPr>
          <a:xfrm>
            <a:off x="718028" y="5857053"/>
            <a:ext cx="25000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1A4C3"/>
                </a:solidFill>
                <a:latin typeface="Arial Narrow" panose="020B0606020202030204" pitchFamily="34" charset="0"/>
              </a:rPr>
              <a:t>SUN STUDY</a:t>
            </a:r>
          </a:p>
        </p:txBody>
      </p:sp>
      <p:pic>
        <p:nvPicPr>
          <p:cNvPr id="1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7596F8B-466F-4910-992B-1A2C9C27AC4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78486" y="277706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53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3352">
        <p:fade/>
      </p:transition>
    </mc:Choice>
    <mc:Fallback xmlns="">
      <p:transition spd="med" advTm="6335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9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94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11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video>
              <p:cMediaNode vol="80000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20" objId="11"/>
        <p14:playEvt time="3689" objId="7"/>
        <p14:triggerEvt type="onClick" time="3689" objId="7"/>
        <p14:playEvt time="18903" objId="7"/>
        <p14:playEvt time="34109" objId="7"/>
        <p14:playEvt time="49395" objId="7"/>
        <p14:stopEvt time="60414" objId="7"/>
        <p14:playEvt time="60415" objId="7"/>
        <p14:stopEvt time="60517" objId="11"/>
        <p14:stopEvt time="63352" objId="7"/>
      </p14:showEvt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cording #15">
            <a:hlinkClick r:id="" action="ppaction://media"/>
            <a:extLst>
              <a:ext uri="{FF2B5EF4-FFF2-40B4-BE49-F238E27FC236}">
                <a16:creationId xmlns:a16="http://schemas.microsoft.com/office/drawing/2014/main" id="{F2C7E110-3109-41AC-88DC-2D7008341D51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3561" y="430106"/>
            <a:ext cx="10264877" cy="530352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DE2A0ED-9B46-4109-BF01-2140B4518DB1}"/>
              </a:ext>
            </a:extLst>
          </p:cNvPr>
          <p:cNvSpPr/>
          <p:nvPr/>
        </p:nvSpPr>
        <p:spPr>
          <a:xfrm>
            <a:off x="718028" y="5857053"/>
            <a:ext cx="31427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1A4C3"/>
                </a:solidFill>
                <a:latin typeface="Arial Narrow" panose="020B0606020202030204" pitchFamily="34" charset="0"/>
              </a:rPr>
              <a:t>COORDINATION &amp; DESIGN</a:t>
            </a:r>
          </a:p>
        </p:txBody>
      </p:sp>
      <p:pic>
        <p:nvPicPr>
          <p:cNvPr id="1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4195484-C3C6-4E9E-924E-44189928265C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5640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9270">
        <p:fade/>
      </p:transition>
    </mc:Choice>
    <mc:Fallback xmlns="">
      <p:transition spd="med" advTm="492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03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9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" objId="10"/>
        <p14:playEvt time="4823" objId="3"/>
        <p14:triggerEvt type="onClick" time="4823" objId="3"/>
        <p14:stopEvt time="49114" objId="10"/>
        <p14:stopEvt time="49270" objId="3"/>
      </p14:showEvt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ording #16">
            <a:hlinkClick r:id="" action="ppaction://media"/>
            <a:extLst>
              <a:ext uri="{FF2B5EF4-FFF2-40B4-BE49-F238E27FC236}">
                <a16:creationId xmlns:a16="http://schemas.microsoft.com/office/drawing/2014/main" id="{3BE3F99D-1CC0-46C9-95A9-06E7A7E158A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st="1252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3561" y="408383"/>
            <a:ext cx="10264878" cy="530352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4C848BE-7915-45DC-8B94-413B7471A7A8}"/>
              </a:ext>
            </a:extLst>
          </p:cNvPr>
          <p:cNvSpPr/>
          <p:nvPr/>
        </p:nvSpPr>
        <p:spPr>
          <a:xfrm>
            <a:off x="718028" y="5857053"/>
            <a:ext cx="31427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1A4C3"/>
                </a:solidFill>
                <a:latin typeface="Arial Narrow" panose="020B0606020202030204" pitchFamily="34" charset="0"/>
              </a:rPr>
              <a:t>COORDINATION &amp; DESIGN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1E0B6D6-5CED-43F1-9E4F-784C011ECAA8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3012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9557">
        <p:fade/>
      </p:transition>
    </mc:Choice>
    <mc:Fallback xmlns="">
      <p:transition spd="med" advTm="395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4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94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" objId="3"/>
        <p14:playEvt time="3214" objId="2"/>
        <p14:triggerEvt type="onClick" time="3214" objId="2"/>
        <p14:stopEvt time="39557" objId="2"/>
        <p14:stopEvt time="39557" objId="3"/>
      </p14:showEvt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6F3284EB-AD37-484C-89F5-6BDE4461C1A0}"/>
              </a:ext>
            </a:extLst>
          </p:cNvPr>
          <p:cNvGrpSpPr/>
          <p:nvPr/>
        </p:nvGrpSpPr>
        <p:grpSpPr>
          <a:xfrm>
            <a:off x="0" y="2500829"/>
            <a:ext cx="12192000" cy="1883884"/>
            <a:chOff x="0" y="2500829"/>
            <a:chExt cx="12192000" cy="188388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D1F8A58-D059-42FA-A774-EF8A2A72B550}"/>
                </a:ext>
              </a:extLst>
            </p:cNvPr>
            <p:cNvSpPr/>
            <p:nvPr/>
          </p:nvSpPr>
          <p:spPr>
            <a:xfrm>
              <a:off x="0" y="2500829"/>
              <a:ext cx="12192000" cy="18838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 descr="A close up of a logo&#10;&#10;Description automatically generated">
              <a:extLst>
                <a:ext uri="{FF2B5EF4-FFF2-40B4-BE49-F238E27FC236}">
                  <a16:creationId xmlns:a16="http://schemas.microsoft.com/office/drawing/2014/main" id="{68F1F1BB-DD33-44CF-ABDF-FCE879861DB2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6630" y="2706687"/>
              <a:ext cx="5158740" cy="1444625"/>
            </a:xfrm>
            <a:prstGeom prst="rect">
              <a:avLst/>
            </a:prstGeom>
          </p:spPr>
        </p:pic>
      </p:grp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F3E9B07-6956-462A-A239-1BE3FDF51D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210663"/>
            <a:ext cx="609600" cy="60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1A4093-8387-4243-AF68-287A6D03B46C}"/>
              </a:ext>
            </a:extLst>
          </p:cNvPr>
          <p:cNvSpPr txBox="1"/>
          <p:nvPr/>
        </p:nvSpPr>
        <p:spPr>
          <a:xfrm>
            <a:off x="1676400" y="4521745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1A4C3"/>
                </a:solidFill>
                <a:latin typeface="Arial Narrow" panose="020B0606020202030204" pitchFamily="34" charset="0"/>
              </a:rPr>
              <a:t>ACE Mentor Program of Greater Charlotte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B457E0-4DEB-4D8F-8D4B-8B27F762162A}"/>
              </a:ext>
            </a:extLst>
          </p:cNvPr>
          <p:cNvSpPr txBox="1"/>
          <p:nvPr/>
        </p:nvSpPr>
        <p:spPr>
          <a:xfrm>
            <a:off x="1676400" y="1744208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1A4C3"/>
                </a:solidFill>
                <a:latin typeface="Arial Narrow" panose="020B0606020202030204" pitchFamily="34" charset="0"/>
              </a:rPr>
              <a:t>THANK YOU WATCHING!</a:t>
            </a:r>
          </a:p>
        </p:txBody>
      </p:sp>
    </p:spTree>
    <p:extLst>
      <p:ext uri="{BB962C8B-B14F-4D97-AF65-F5344CB8AC3E}">
        <p14:creationId xmlns:p14="http://schemas.microsoft.com/office/powerpoint/2010/main" val="392092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5562">
        <p:fade/>
      </p:transition>
    </mc:Choice>
    <mc:Fallback xmlns="">
      <p:transition spd="med" advTm="255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7" objId="5"/>
        <p14:stopEvt time="24107" objId="5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8|4.2|2.9|2.3|2.7|2.4|2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5.8|5.2|12|18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5|19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2.2|3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2|2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1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3D1E265BBB8244A5147C5767919F96" ma:contentTypeVersion="12" ma:contentTypeDescription="Create a new document." ma:contentTypeScope="" ma:versionID="f1f1f31f239933f483f07a35a71d4782">
  <xsd:schema xmlns:xsd="http://www.w3.org/2001/XMLSchema" xmlns:xs="http://www.w3.org/2001/XMLSchema" xmlns:p="http://schemas.microsoft.com/office/2006/metadata/properties" xmlns:ns2="b33b370c-b9d9-4337-b745-07cfb68f69b6" xmlns:ns3="734a88a4-f82a-495b-b9ee-47d018682b17" targetNamespace="http://schemas.microsoft.com/office/2006/metadata/properties" ma:root="true" ma:fieldsID="c522be2244eb7cdcd8fb448b70de5b63" ns2:_="" ns3:_="">
    <xsd:import namespace="b33b370c-b9d9-4337-b745-07cfb68f69b6"/>
    <xsd:import namespace="734a88a4-f82a-495b-b9ee-47d018682b1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3b370c-b9d9-4337-b745-07cfb68f69b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4a88a4-f82a-495b-b9ee-47d018682b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MediaServiceLocation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11AE8E1-FEDB-4541-B80D-C4269940AF96}"/>
</file>

<file path=customXml/itemProps2.xml><?xml version="1.0" encoding="utf-8"?>
<ds:datastoreItem xmlns:ds="http://schemas.openxmlformats.org/officeDocument/2006/customXml" ds:itemID="{A3A6C16A-DA03-482C-9FA7-AF7B237D7FB7}"/>
</file>

<file path=customXml/itemProps3.xml><?xml version="1.0" encoding="utf-8"?>
<ds:datastoreItem xmlns:ds="http://schemas.openxmlformats.org/officeDocument/2006/customXml" ds:itemID="{F0CEC446-A425-4F6B-B65E-9544BB9D10B1}"/>
</file>

<file path=docProps/app.xml><?xml version="1.0" encoding="utf-8"?>
<Properties xmlns="http://schemas.openxmlformats.org/officeDocument/2006/extended-properties" xmlns:vt="http://schemas.openxmlformats.org/officeDocument/2006/docPropsVTypes">
  <TotalTime>7104</TotalTime>
  <Words>896</Words>
  <Application>Microsoft Office PowerPoint</Application>
  <PresentationFormat>Widescreen</PresentationFormat>
  <Paragraphs>143</Paragraphs>
  <Slides>21</Slides>
  <Notes>16</Notes>
  <HiddenSlides>0</HiddenSlides>
  <MMClips>24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Arial Narrow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Peterson, Sarah</dc:creator>
  <cp:lastModifiedBy>Tzu Chen</cp:lastModifiedBy>
  <cp:revision>78</cp:revision>
  <dcterms:created xsi:type="dcterms:W3CDTF">2020-04-12T19:47:46Z</dcterms:created>
  <dcterms:modified xsi:type="dcterms:W3CDTF">2020-04-29T19:57:26Z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0x010100E53D1E265BBB8244A5147C5767919F96</vt:lpwstr>
  </property>
</Properties>
</file>